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97" r:id="rId2"/>
    <p:sldId id="667" r:id="rId3"/>
    <p:sldId id="668" r:id="rId4"/>
    <p:sldId id="343" r:id="rId5"/>
    <p:sldId id="306" r:id="rId6"/>
    <p:sldId id="265" r:id="rId7"/>
    <p:sldId id="520" r:id="rId8"/>
    <p:sldId id="521" r:id="rId9"/>
    <p:sldId id="299" r:id="rId10"/>
    <p:sldId id="669" r:id="rId11"/>
    <p:sldId id="670" r:id="rId12"/>
    <p:sldId id="672" r:id="rId13"/>
    <p:sldId id="673" r:id="rId14"/>
    <p:sldId id="340" r:id="rId15"/>
    <p:sldId id="327" r:id="rId16"/>
    <p:sldId id="674" r:id="rId17"/>
    <p:sldId id="675" r:id="rId18"/>
    <p:sldId id="6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759005"/>
    <a:srgbClr val="FFF1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DF693-B7EF-4FCA-989C-18FB955A11B5}" v="26" dt="2024-10-22T05:13:16.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1" d="100"/>
          <a:sy n="111" d="100"/>
        </p:scale>
        <p:origin x="59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5A7A1-F169-4165-B410-D83A96D64306}"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56FE1-B6CF-4A20-B6C0-0DB9CBFA7464}" type="slidenum">
              <a:rPr lang="en-US" smtClean="0"/>
              <a:t>‹#›</a:t>
            </a:fld>
            <a:endParaRPr lang="en-US"/>
          </a:p>
        </p:txBody>
      </p:sp>
    </p:spTree>
    <p:extLst>
      <p:ext uri="{BB962C8B-B14F-4D97-AF65-F5344CB8AC3E}">
        <p14:creationId xmlns:p14="http://schemas.microsoft.com/office/powerpoint/2010/main" val="107012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b64e9a39d0_2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b64e9a39d0_2_1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The First Day Toolkit was developed through the Student Experience Project. The toolkit draws on decades of social psychology research have grounded the project’s understanding in how students navigate their college experience.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When students enter college, and at transitional moments throughout their college careers, students are asking themselves key </a:t>
            </a:r>
            <a:r>
              <a:rPr lang="en-US" i="1" dirty="0"/>
              <a:t>questions </a:t>
            </a:r>
            <a:r>
              <a:rPr lang="en-US" i="0" dirty="0"/>
              <a:t>about whether they belong and if they can succeed.</a:t>
            </a:r>
            <a:endParaRPr lang="en-US" i="1"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Their answers to these questions can determine how they face challenges that arise, whether they reach out for support, and ultimately affect their retention and academic achievement.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dirty="0">
                <a:solidFill>
                  <a:schemeClr val="dk1"/>
                </a:solidFill>
                <a:latin typeface="+mn-lt"/>
                <a:ea typeface="Calibri"/>
                <a:cs typeface="Calibri"/>
                <a:sym typeface="Calibri"/>
              </a:rPr>
              <a:t>Environmental and interpersonal cues that signal one’s belonging and potential for success deeply impact students’ educational experiences, and the way they answer these questions.</a:t>
            </a:r>
            <a:r>
              <a:rPr lang="en-US" sz="1200" b="0" i="0" dirty="0">
                <a:solidFill>
                  <a:schemeClr val="tx1"/>
                </a:solidFill>
                <a:latin typeface="+mn-lt"/>
                <a:ea typeface="+mn-ea"/>
                <a:cs typeface="+mn-cs"/>
                <a:sym typeface="Calibri"/>
              </a:rPr>
              <a:t> </a:t>
            </a:r>
            <a:r>
              <a:rPr lang="en-US" sz="1200" b="0" i="0" dirty="0">
                <a:solidFill>
                  <a:schemeClr val="dk1"/>
                </a:solidFill>
                <a:latin typeface="+mn-lt"/>
                <a:ea typeface="Calibri"/>
                <a:cs typeface="Calibri"/>
                <a:sym typeface="Calibri"/>
              </a:rPr>
              <a:t>These cues often differ between groups and among individuals based on the local academic and social context, the stereotypes that are relevant to their group, and their group’s historical and continuing disadvantage.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Students from structurally disadvantaged groups come to campus knowing they will face underrepresentation, negative cultural stereotypes about their abilities, and other barriers. </a:t>
            </a:r>
            <a:r>
              <a:rPr lang="en-US" dirty="0"/>
              <a:t>So they are paying particular attention to signals from the institution, their professors, and other students as to whether they, or people like them, belong on campus and can succeed there. </a:t>
            </a:r>
          </a:p>
          <a:p>
            <a:pPr marL="0" lvl="0" indent="0" algn="l" rtl="0">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p:txBody>
      </p:sp>
      <p:sp>
        <p:nvSpPr>
          <p:cNvPr id="339" name="Google Shape;339;gb64e9a39d0_2_1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When students run into challenges, like struggles with difficult course material or feeling intimidated by professors, and they think it is not typical to experience these things, it is understandable that they could take that as a sign that they don’t belong or can’t succeed.</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Research shows that once students draw this conclusion, it can lead them to disengage academically (e.g. not going to professors’ office hours, not asking questions in class) and socially (e.g. not joining extracurriculars or study groups). This then affects their academic performance and retention, as you see on the left-hand side of the diagram.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If, however, students believe that it’s typical to face challenges in college, and they believe it’s possible to overcome those challenges, this leads to greater academic engagement and better academic outcomes, as you see on the right-hand side. </a:t>
            </a:r>
          </a:p>
          <a:p>
            <a:pPr marL="158750" indent="0">
              <a:buNone/>
            </a:pPr>
            <a:endParaRPr lang="en-US" dirty="0"/>
          </a:p>
        </p:txBody>
      </p:sp>
    </p:spTree>
    <p:extLst>
      <p:ext uri="{BB962C8B-B14F-4D97-AF65-F5344CB8AC3E}">
        <p14:creationId xmlns:p14="http://schemas.microsoft.com/office/powerpoint/2010/main" val="1851000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b64e9a39d0_2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b64e9a39d0_2_2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Carol Dweck’s pioneering work on growth mindset helps us better understand how students navigate these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Individuals with a growth mindset understand that abilities can be grown through hard work, the use of effective strategies, and help from others as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Growth mindset is contrasted with fixed mindset – belief that intelligence is fixed trait, and either you have it or you don’t, and it’s set in stone, relatively speaking, at birth. When a student gets a poor grade or an assignment or test – if this student has a fixed mindset about intelligence, when they receive those poor grades they are likely to say “maybe I’m stupid at this. Maybe I’m just not a math person. I shouldn’t even bother trying.” This results in decreased effort as a behavioral response which in turn diminishes academic engagement and performance.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however the student has a growth mindset, and believes that intelligence and abilities can be grown and developed, they take the negative grade and think about it in different ways. Instead of taking it as a signal that they are stupid or not up to snuff when it comes to a particular field or area, instead they think “maybe I just haven’t mastered this yet. I need to work harder, or take a new approach or ask a question or go to office hours.” This results in an increase in effort and a use of positive learning strategies, which further increases students’ academic engagement and performance.</a:t>
            </a:r>
          </a:p>
          <a:p>
            <a:endParaRPr lang="en-US" sz="1200" kern="1200" dirty="0">
              <a:solidFill>
                <a:schemeClr val="tx1"/>
              </a:solidFill>
              <a:effectLst/>
              <a:latin typeface="+mn-lt"/>
              <a:ea typeface="+mn-ea"/>
              <a:cs typeface="+mn-cs"/>
            </a:endParaRPr>
          </a:p>
        </p:txBody>
      </p:sp>
      <p:sp>
        <p:nvSpPr>
          <p:cNvPr id="395" name="Google Shape;395;gb64e9a39d0_2_2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b64e9a39d0_2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b64e9a39d0_2_2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00000"/>
              </a:lnSpc>
              <a:spcBef>
                <a:spcPts val="0"/>
              </a:spcBef>
              <a:spcAft>
                <a:spcPts val="0"/>
              </a:spcAft>
              <a:buClr>
                <a:srgbClr val="000000"/>
              </a:buClr>
              <a:buSzPts val="1100"/>
              <a:buFont typeface="Arial" panose="020B0604020202020204" pitchFamily="34" charset="0"/>
              <a:buChar char="•"/>
            </a:pPr>
            <a:r>
              <a:rPr lang="en-US" sz="1200" b="0" i="0" u="none" dirty="0">
                <a:solidFill>
                  <a:srgbClr val="000000"/>
                </a:solidFill>
              </a:rPr>
              <a:t>More recent research has demonstrated that students’ perceptions of instructor mindsets influences how students feel about their abilities, and has a critical impact on students’ experiences and academic outcomes.</a:t>
            </a:r>
            <a:endParaRPr lang="en-US" sz="1200" dirty="0">
              <a:solidFill>
                <a:srgbClr val="000000"/>
              </a:solidFill>
            </a:endParaRPr>
          </a:p>
          <a:p>
            <a:pPr marL="457200" marR="0" lvl="0" indent="-298450" algn="l" rtl="0">
              <a:lnSpc>
                <a:spcPct val="100000"/>
              </a:lnSpc>
              <a:spcBef>
                <a:spcPts val="0"/>
              </a:spcBef>
              <a:spcAft>
                <a:spcPts val="0"/>
              </a:spcAft>
              <a:buClr>
                <a:srgbClr val="000000"/>
              </a:buClr>
              <a:buSzPts val="1100"/>
              <a:buFont typeface="Arial" panose="020B0604020202020204" pitchFamily="34" charset="0"/>
              <a:buChar char="•"/>
            </a:pPr>
            <a:r>
              <a:rPr lang="en-US" sz="1200" dirty="0">
                <a:solidFill>
                  <a:srgbClr val="000000"/>
                </a:solidFill>
              </a:rPr>
              <a:t>This is because even if our students believe they can learn and grow their abilities, </a:t>
            </a:r>
            <a:r>
              <a:rPr lang="en-US" sz="1200" i="1" dirty="0">
                <a:solidFill>
                  <a:srgbClr val="000000"/>
                </a:solidFill>
              </a:rPr>
              <a:t>our courses are not designed to let them do that, or we convey (accurately or not) that we believe some students just can’t cut it. </a:t>
            </a:r>
            <a:endParaRPr lang="en-US" sz="1200" dirty="0">
              <a:solidFill>
                <a:srgbClr val="000000"/>
              </a:solidFill>
            </a:endParaRPr>
          </a:p>
          <a:p>
            <a:pPr marL="457200" marR="0" lvl="0" indent="-298450" algn="l" rtl="0">
              <a:lnSpc>
                <a:spcPct val="100000"/>
              </a:lnSpc>
              <a:spcBef>
                <a:spcPts val="0"/>
              </a:spcBef>
              <a:spcAft>
                <a:spcPts val="0"/>
              </a:spcAft>
              <a:buClr>
                <a:srgbClr val="000000"/>
              </a:buClr>
              <a:buSzPts val="1100"/>
              <a:buFont typeface="Arial" panose="020B0604020202020204" pitchFamily="34" charset="0"/>
              <a:buChar char="•"/>
            </a:pPr>
            <a:r>
              <a:rPr lang="en-US" sz="1200" dirty="0">
                <a:solidFill>
                  <a:srgbClr val="000000"/>
                </a:solidFill>
              </a:rPr>
              <a:t>Then students may not be able to have a growth mindset, because they are learning in an environment that is not particularly conducive to growing their abilities.</a:t>
            </a:r>
          </a:p>
          <a:p>
            <a:pPr marL="457200" marR="0" lvl="0" indent="-298450" algn="l" rtl="0">
              <a:lnSpc>
                <a:spcPct val="100000"/>
              </a:lnSpc>
              <a:spcBef>
                <a:spcPts val="0"/>
              </a:spcBef>
              <a:spcAft>
                <a:spcPts val="0"/>
              </a:spcAft>
              <a:buClr>
                <a:srgbClr val="000000"/>
              </a:buClr>
              <a:buSzPts val="1100"/>
              <a:buFont typeface="Arial" panose="020B0604020202020204" pitchFamily="34" charset="0"/>
              <a:buChar char="•"/>
            </a:pPr>
            <a:r>
              <a:rPr lang="en-US" sz="1200" dirty="0">
                <a:solidFill>
                  <a:srgbClr val="000000"/>
                </a:solidFill>
              </a:rPr>
              <a:t>For example, students frequently report that on the first day some instructors will emphasize the difficulty of classes by calling students attention to the high drop or failure rate of the course. They’ll say things like, “look to your left, look to your right, one of you won’t be here at the end of the term,” or, “if you’re not a science person, you should consider dropping this course. Often, the instructors’ intention in these instances is to motivate students into working hard and prioritizing the course. Unfortunately, the unintended consequence of this is that students perceive that the instructor really has a fixed mindset about students’ abilities.</a:t>
            </a:r>
            <a:r>
              <a:rPr lang="en-US" sz="1200" dirty="0">
                <a:solidFill>
                  <a:srgbClr val="000000"/>
                </a:solidFill>
                <a:highlight>
                  <a:srgbClr val="FFFF00"/>
                </a:highlight>
              </a:rPr>
              <a:t> </a:t>
            </a:r>
          </a:p>
          <a:p>
            <a:pPr marL="457200" marR="0" lvl="0" indent="-298450" algn="l" rtl="0">
              <a:lnSpc>
                <a:spcPct val="100000"/>
              </a:lnSpc>
              <a:spcBef>
                <a:spcPts val="0"/>
              </a:spcBef>
              <a:spcAft>
                <a:spcPts val="0"/>
              </a:spcAft>
              <a:buClr>
                <a:srgbClr val="000000"/>
              </a:buClr>
              <a:buSzPts val="1100"/>
              <a:buFont typeface="Arial" panose="020B0604020202020204" pitchFamily="34" charset="0"/>
              <a:buChar char="•"/>
            </a:pPr>
            <a:r>
              <a:rPr lang="en-US" sz="1200" dirty="0"/>
              <a:t>Because students are aware of pervasive stereotypes by group membership, </a:t>
            </a:r>
            <a:r>
              <a:rPr lang="en-US" sz="1200" dirty="0">
                <a:solidFill>
                  <a:srgbClr val="000000"/>
                </a:solidFill>
              </a:rPr>
              <a:t>w</a:t>
            </a:r>
            <a:r>
              <a:rPr lang="en-US" sz="1200" b="0" i="0" u="none" dirty="0">
                <a:solidFill>
                  <a:srgbClr val="000000"/>
                </a:solidFill>
              </a:rPr>
              <a:t>hen</a:t>
            </a:r>
            <a:r>
              <a:rPr lang="en-US" sz="1200" dirty="0">
                <a:solidFill>
                  <a:srgbClr val="000000"/>
                </a:solidFill>
              </a:rPr>
              <a:t> they </a:t>
            </a:r>
            <a:r>
              <a:rPr lang="en-US" sz="1200" b="0" i="0" u="none" dirty="0">
                <a:solidFill>
                  <a:srgbClr val="000000"/>
                </a:solidFill>
              </a:rPr>
              <a:t>perceived their instructor to have a fixed </a:t>
            </a:r>
            <a:r>
              <a:rPr lang="en-US" sz="1200" dirty="0">
                <a:solidFill>
                  <a:srgbClr val="000000"/>
                </a:solidFill>
              </a:rPr>
              <a:t>m</a:t>
            </a:r>
            <a:r>
              <a:rPr lang="en-US" sz="1200" b="0" i="0" u="none" dirty="0">
                <a:solidFill>
                  <a:srgbClr val="000000"/>
                </a:solidFill>
              </a:rPr>
              <a:t>indset</a:t>
            </a:r>
            <a:r>
              <a:rPr lang="en-US" sz="1200" dirty="0">
                <a:solidFill>
                  <a:srgbClr val="000000"/>
                </a:solidFill>
              </a:rPr>
              <a:t> (</a:t>
            </a:r>
            <a:r>
              <a:rPr lang="en-US" sz="1200" b="0" i="0" u="none" strike="noStrike" cap="none" dirty="0">
                <a:solidFill>
                  <a:srgbClr val="000000"/>
                </a:solidFill>
              </a:rPr>
              <a:t>i.e. believes abilities are </a:t>
            </a:r>
            <a:r>
              <a:rPr lang="en-US" sz="1200" b="0" i="1" u="none" strike="noStrike" cap="none" dirty="0">
                <a:solidFill>
                  <a:srgbClr val="000000"/>
                </a:solidFill>
              </a:rPr>
              <a:t>fixed</a:t>
            </a:r>
            <a:r>
              <a:rPr lang="en-US" sz="1200" b="0" i="0" u="none" strike="noStrike" cap="none" dirty="0">
                <a:solidFill>
                  <a:srgbClr val="000000"/>
                </a:solidFill>
              </a:rPr>
              <a:t>, can’t be easily changed)</a:t>
            </a:r>
            <a:r>
              <a:rPr lang="en-US" sz="1200" dirty="0">
                <a:solidFill>
                  <a:srgbClr val="000000"/>
                </a:solidFill>
              </a:rPr>
              <a:t> students can make inferences based on those stereotypes</a:t>
            </a:r>
            <a:r>
              <a:rPr lang="en-US" sz="1200" i="0" u="none" strike="noStrike" cap="none" dirty="0">
                <a:solidFill>
                  <a:srgbClr val="000000"/>
                </a:solidFill>
              </a:rPr>
              <a:t>: </a:t>
            </a:r>
            <a:r>
              <a:rPr lang="en-US" sz="1200" dirty="0">
                <a:solidFill>
                  <a:srgbClr val="000000"/>
                </a:solidFill>
              </a:rPr>
              <a:t>EX: </a:t>
            </a:r>
            <a:r>
              <a:rPr lang="en-US" sz="1200" i="0" u="none" strike="noStrike" cap="none" dirty="0">
                <a:solidFill>
                  <a:srgbClr val="000000"/>
                </a:solidFill>
              </a:rPr>
              <a:t>The instructor may expect men </a:t>
            </a:r>
            <a:r>
              <a:rPr lang="en-US" sz="1200" dirty="0">
                <a:solidFill>
                  <a:srgbClr val="000000"/>
                </a:solidFill>
              </a:rPr>
              <a:t>to have higher abilities than</a:t>
            </a:r>
            <a:r>
              <a:rPr lang="en-US" sz="1200" i="0" u="none" strike="noStrike" cap="none" dirty="0">
                <a:solidFill>
                  <a:srgbClr val="000000"/>
                </a:solidFill>
              </a:rPr>
              <a:t> women</a:t>
            </a:r>
            <a:r>
              <a:rPr lang="en-US" sz="1200" dirty="0">
                <a:solidFill>
                  <a:srgbClr val="000000"/>
                </a:solidFill>
              </a:rPr>
              <a:t>;  The instructor may expect White and Asian students to have higher abilities than </a:t>
            </a:r>
            <a:r>
              <a:rPr lang="en-US" sz="1200" i="0" u="none" strike="noStrike" cap="none" dirty="0">
                <a:solidFill>
                  <a:srgbClr val="000000"/>
                </a:solidFill>
              </a:rPr>
              <a:t>Black, Latino, and Native American students.</a:t>
            </a:r>
            <a:endParaRPr lang="en-US" sz="1200" b="0" i="0" u="none" strike="noStrike" cap="none" dirty="0">
              <a:solidFill>
                <a:srgbClr val="000000"/>
              </a:solidFill>
            </a:endParaRPr>
          </a:p>
          <a:p>
            <a:endParaRPr lang="en-US" sz="1200" kern="1200" dirty="0">
              <a:solidFill>
                <a:schemeClr val="tx1"/>
              </a:solidFill>
              <a:effectLst/>
              <a:latin typeface="+mn-lt"/>
              <a:ea typeface="+mn-ea"/>
              <a:cs typeface="+mn-cs"/>
            </a:endParaRPr>
          </a:p>
        </p:txBody>
      </p:sp>
      <p:sp>
        <p:nvSpPr>
          <p:cNvPr id="395" name="Google Shape;395;gb64e9a39d0_2_2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extLst>
      <p:ext uri="{BB962C8B-B14F-4D97-AF65-F5344CB8AC3E}">
        <p14:creationId xmlns:p14="http://schemas.microsoft.com/office/powerpoint/2010/main" val="418997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b64e9a39d0_2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b64e9a39d0_2_2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Here, when an instructor says things like “This course builds on material from Bio 101. If you need to review those concepts, we can connect you to resources,” or “It is normal to be challenged by material at some point in the term. Please reach out for help.”,</a:t>
            </a:r>
            <a:r>
              <a:rPr lang="en-US" sz="1200" i="0" u="none" strike="noStrike" cap="none" dirty="0">
                <a:solidFill>
                  <a:srgbClr val="000000"/>
                </a:solidFill>
              </a:rPr>
              <a:t> </a:t>
            </a:r>
            <a:r>
              <a:rPr lang="en-US" sz="1200" dirty="0">
                <a:solidFill>
                  <a:srgbClr val="000000"/>
                </a:solidFill>
              </a:rPr>
              <a:t>the instructor is setting the foundation and expectation that students’ abilities can grow, and students can perceive that the instructor has a growth mindset. Students can then infer that this instructor does not hold stereotypes about how different students will perform and engage in the course, and</a:t>
            </a:r>
            <a:r>
              <a:rPr lang="en-US" sz="1200" b="0" i="0" u="none" dirty="0">
                <a:solidFill>
                  <a:srgbClr val="000000"/>
                </a:solidFill>
              </a:rPr>
              <a:t> can assume that t</a:t>
            </a:r>
            <a:r>
              <a:rPr lang="en-US" sz="1200" dirty="0">
                <a:solidFill>
                  <a:srgbClr val="000000"/>
                </a:solidFill>
              </a:rPr>
              <a:t>he instructor expects that all students are able to learn and grow their abilities.</a:t>
            </a:r>
          </a:p>
          <a:p>
            <a:endParaRPr lang="en-US" sz="1200" kern="1200" dirty="0">
              <a:solidFill>
                <a:schemeClr val="tx1"/>
              </a:solidFill>
              <a:effectLst/>
              <a:latin typeface="+mn-lt"/>
              <a:ea typeface="+mn-ea"/>
              <a:cs typeface="+mn-cs"/>
            </a:endParaRPr>
          </a:p>
        </p:txBody>
      </p:sp>
      <p:sp>
        <p:nvSpPr>
          <p:cNvPr id="395" name="Google Shape;395;gb64e9a39d0_2_2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extLst>
      <p:ext uri="{BB962C8B-B14F-4D97-AF65-F5344CB8AC3E}">
        <p14:creationId xmlns:p14="http://schemas.microsoft.com/office/powerpoint/2010/main" val="66213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6359d24d49_7_122:notes"/>
          <p:cNvSpPr txBox="1">
            <a:spLocks noGrp="1"/>
          </p:cNvSpPr>
          <p:nvPr>
            <p:ph type="body" idx="1"/>
          </p:nvPr>
        </p:nvSpPr>
        <p:spPr>
          <a:xfrm>
            <a:off x="686421" y="4344107"/>
            <a:ext cx="5485158" cy="4114643"/>
          </a:xfrm>
          <a:prstGeom prst="rect">
            <a:avLst/>
          </a:prstGeom>
        </p:spPr>
        <p:txBody>
          <a:bodyPr spcFirstLastPara="1" wrap="square" lIns="89800" tIns="89800" rIns="89800" bIns="89800" anchor="t" anchorCtr="0">
            <a:noAutofit/>
          </a:bodyPr>
          <a:lstStyle/>
          <a:p>
            <a:pPr marL="171450" lvl="0" indent="-171450" algn="l" rtl="0">
              <a:spcBef>
                <a:spcPts val="0"/>
              </a:spcBef>
              <a:spcAft>
                <a:spcPts val="0"/>
              </a:spcAft>
              <a:buFont typeface="Arial" panose="020B0604020202020204" pitchFamily="34" charset="0"/>
              <a:buChar char="•"/>
            </a:pPr>
            <a:r>
              <a:rPr lang="en-US" dirty="0"/>
              <a:t>Instructor mindset can impact student outcomes – this is one study that informs the resources in the First Day Toolkit. Here, the researchers had 150 STEM instructors at a selective public university participate in a survey measuring the degree to which they had a fixed mindset (i.e. believed that academic ability is fixed) or a growth mindset (i.e. believed that academic ability can grow with effort and strategies). They covered a total of 602 courses, over seven semesters, teaching a total of 15,214 students and looked at the relationship between the instructors’ mindsets and the performance of students in their classes.</a:t>
            </a:r>
          </a:p>
          <a:p>
            <a:pPr marL="171450" lvl="0" indent="-171450" algn="l" rtl="0">
              <a:spcBef>
                <a:spcPts val="0"/>
              </a:spcBef>
              <a:spcAft>
                <a:spcPts val="0"/>
              </a:spcAft>
              <a:buFont typeface="Arial" panose="020B0604020202020204" pitchFamily="34" charset="0"/>
              <a:buChar char="•"/>
            </a:pPr>
            <a:r>
              <a:rPr lang="en-US" dirty="0"/>
              <a:t>They found that instructors who reported that they had more of a fixed mindset had a racial academic outcome disparity in their class that was more than twice as big as in courses taught by growth-mindset instructors.</a:t>
            </a:r>
          </a:p>
          <a:p>
            <a:pPr marL="0" lvl="0" indent="0" algn="l" rtl="0">
              <a:spcBef>
                <a:spcPts val="0"/>
              </a:spcBef>
              <a:spcAft>
                <a:spcPts val="0"/>
              </a:spcAft>
              <a:buNone/>
            </a:pPr>
            <a:endParaRPr dirty="0"/>
          </a:p>
        </p:txBody>
      </p:sp>
      <p:sp>
        <p:nvSpPr>
          <p:cNvPr id="798" name="Google Shape;798;g6359d24d49_7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43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30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module was developed by Dr. Christine Logel, who is an Associate Professor of Social Development Studies at </a:t>
            </a:r>
            <a:r>
              <a:rPr lang="en-US" dirty="0" err="1"/>
              <a:t>Renison</a:t>
            </a:r>
            <a:r>
              <a:rPr lang="en-US" dirty="0"/>
              <a:t> University College, University of Waterloo. </a:t>
            </a:r>
          </a:p>
          <a:p>
            <a:pPr marL="330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module starts with an overview of growth mindset and belonging, with examples of research studies that demonstrate the importance of these concepts for student success. </a:t>
            </a:r>
          </a:p>
          <a:p>
            <a:pPr marL="330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two example syllabi: one conveys that the faculty member has a fixed mindset, and the other conveys a growth mindset</a:t>
            </a:r>
          </a:p>
          <a:p>
            <a:pPr marL="330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number of short videos highlight a few core principles to consider to create a syllabus to support equitable student experience. </a:t>
            </a:r>
          </a:p>
          <a:p>
            <a:pPr marL="330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each core principle, the example syllabus will be updated to contain new language. </a:t>
            </a:r>
          </a:p>
          <a:p>
            <a:pPr marL="330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reflection questions throughout the module to help faculty incorporate that principle into the syllabus</a:t>
            </a:r>
          </a:p>
          <a:p>
            <a:pPr marL="330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takes about 90 minutes to complete – it’s about 45 minutes of video content overall, plus some extra time to look through the example syllabi and respond to the reflection questions. </a:t>
            </a:r>
          </a:p>
          <a:p>
            <a:pPr marL="158750" indent="0">
              <a:buNone/>
            </a:pPr>
            <a:endParaRPr lang="en-US" dirty="0"/>
          </a:p>
        </p:txBody>
      </p:sp>
    </p:spTree>
    <p:extLst>
      <p:ext uri="{BB962C8B-B14F-4D97-AF65-F5344CB8AC3E}">
        <p14:creationId xmlns:p14="http://schemas.microsoft.com/office/powerpoint/2010/main" val="273265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30200" indent="-171450">
              <a:buFont typeface="Arial" panose="020B0604020202020204" pitchFamily="34" charset="0"/>
              <a:buChar char="•"/>
            </a:pPr>
            <a:r>
              <a:rPr lang="en-US" dirty="0"/>
              <a:t>The first day of class is a critical point in time for students to perceive what the learning environment will be like. First Day Toolkit helps instructors create a growth mindset culture and convey that students belong in the course through messaging that students tend to receive on the first day of class – namely, the syllabus, and the way that instructors talk about course policies and expectations for engagement and performance. </a:t>
            </a:r>
          </a:p>
          <a:p>
            <a:pPr marL="330200" indent="-171450">
              <a:buFont typeface="Arial" panose="020B0604020202020204" pitchFamily="34" charset="0"/>
              <a:buChar char="•"/>
            </a:pPr>
            <a:r>
              <a:rPr lang="en-US" dirty="0"/>
              <a:t>The toolkit contains a self-paced online learning module, which has videos, example syllabi, reflection questions, and detailed revision guide, designed to help instructors to think about a variety of ways to create a supportive learning environment through their syllabus. </a:t>
            </a:r>
          </a:p>
          <a:p>
            <a:pPr marL="330200" indent="-171450">
              <a:buFont typeface="Arial" panose="020B0604020202020204" pitchFamily="34" charset="0"/>
              <a:buChar char="•"/>
            </a:pPr>
            <a:r>
              <a:rPr lang="en-US" dirty="0"/>
              <a:t>The toolkit also includes guidance for a couple of other core ways that faculty can support students on the first day of class, with step-by-step guides to help them implement these new practices. </a:t>
            </a:r>
          </a:p>
          <a:p>
            <a:pPr marL="330200" indent="-171450">
              <a:buFont typeface="Arial" panose="020B0604020202020204" pitchFamily="34" charset="0"/>
              <a:buChar char="•"/>
            </a:pPr>
            <a:r>
              <a:rPr lang="en-US" dirty="0"/>
              <a:t>Finally, there is a workshop facilitation guide to help leaders bring faculty together to discuss the revision process</a:t>
            </a:r>
          </a:p>
        </p:txBody>
      </p:sp>
    </p:spTree>
    <p:extLst>
      <p:ext uri="{BB962C8B-B14F-4D97-AF65-F5344CB8AC3E}">
        <p14:creationId xmlns:p14="http://schemas.microsoft.com/office/powerpoint/2010/main" val="1412329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5" name="Picture 4" descr="A black background with red text&#10;&#10;Description automatically generated">
            <a:extLst>
              <a:ext uri="{FF2B5EF4-FFF2-40B4-BE49-F238E27FC236}">
                <a16:creationId xmlns:a16="http://schemas.microsoft.com/office/drawing/2014/main" id="{B8D575F1-C313-1D5D-1EF2-2CECEB4B4A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605" y="4518432"/>
            <a:ext cx="3386789" cy="1655763"/>
          </a:xfrm>
          <a:prstGeom prst="rect">
            <a:avLst/>
          </a:prstGeom>
        </p:spPr>
      </p:pic>
    </p:spTree>
    <p:extLst>
      <p:ext uri="{BB962C8B-B14F-4D97-AF65-F5344CB8AC3E}">
        <p14:creationId xmlns:p14="http://schemas.microsoft.com/office/powerpoint/2010/main" val="75337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pic>
        <p:nvPicPr>
          <p:cNvPr id="14" name="Picture 13">
            <a:extLst>
              <a:ext uri="{FF2B5EF4-FFF2-40B4-BE49-F238E27FC236}">
                <a16:creationId xmlns:a16="http://schemas.microsoft.com/office/drawing/2014/main" id="{AF9AC280-2351-6C45-82F9-60D04CD0151B}"/>
              </a:ext>
            </a:extLst>
          </p:cNvPr>
          <p:cNvPicPr>
            <a:picLocks noChangeAspect="1"/>
          </p:cNvPicPr>
          <p:nvPr userDrawn="1"/>
        </p:nvPicPr>
        <p:blipFill>
          <a:blip r:embed="rId3"/>
          <a:stretch>
            <a:fillRect/>
          </a:stretch>
        </p:blipFill>
        <p:spPr>
          <a:xfrm>
            <a:off x="9232736" y="5884464"/>
            <a:ext cx="2333831" cy="493063"/>
          </a:xfrm>
          <a:prstGeom prst="rect">
            <a:avLst/>
          </a:prstGeom>
        </p:spPr>
      </p:pic>
    </p:spTree>
    <p:extLst>
      <p:ext uri="{BB962C8B-B14F-4D97-AF65-F5344CB8AC3E}">
        <p14:creationId xmlns:p14="http://schemas.microsoft.com/office/powerpoint/2010/main" val="273707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1"/>
        </a:solidFill>
        <a:effectLst/>
      </p:bgPr>
    </p:bg>
    <p:spTree>
      <p:nvGrpSpPr>
        <p:cNvPr id="1" name="Shape 180"/>
        <p:cNvGrpSpPr/>
        <p:nvPr/>
      </p:nvGrpSpPr>
      <p:grpSpPr>
        <a:xfrm>
          <a:off x="0" y="0"/>
          <a:ext cx="0" cy="0"/>
          <a:chOff x="0" y="0"/>
          <a:chExt cx="0" cy="0"/>
        </a:xfrm>
      </p:grpSpPr>
      <p:sp>
        <p:nvSpPr>
          <p:cNvPr id="181" name="Google Shape;181;gb64e9a39d0_2_98"/>
          <p:cNvSpPr txBox="1">
            <a:spLocks noGrp="1"/>
          </p:cNvSpPr>
          <p:nvPr>
            <p:ph type="title"/>
          </p:nvPr>
        </p:nvSpPr>
        <p:spPr>
          <a:xfrm>
            <a:off x="685799" y="1686597"/>
            <a:ext cx="6310087" cy="5909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5"/>
              </a:buClr>
              <a:buSzPts val="3600"/>
              <a:buFont typeface="Calibri"/>
              <a:buNone/>
              <a:defRPr sz="3600" b="1">
                <a:solidFill>
                  <a:srgbClr val="529DF7"/>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b64e9a39d0_2_98"/>
          <p:cNvSpPr txBox="1">
            <a:spLocks noGrp="1"/>
          </p:cNvSpPr>
          <p:nvPr>
            <p:ph type="body" idx="1"/>
          </p:nvPr>
        </p:nvSpPr>
        <p:spPr>
          <a:xfrm>
            <a:off x="685800" y="2277528"/>
            <a:ext cx="6310087" cy="36958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800"/>
              <a:buNone/>
              <a:defRPr sz="1800">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gb64e9a39d0_2_98"/>
          <p:cNvSpPr>
            <a:spLocks noGrp="1"/>
          </p:cNvSpPr>
          <p:nvPr>
            <p:ph type="pic" idx="2"/>
          </p:nvPr>
        </p:nvSpPr>
        <p:spPr>
          <a:xfrm>
            <a:off x="7150100" y="0"/>
            <a:ext cx="5041900" cy="6858000"/>
          </a:xfrm>
          <a:prstGeom prst="rect">
            <a:avLst/>
          </a:prstGeom>
          <a:solidFill>
            <a:schemeClr val="lt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80984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
          <p15:clr>
            <a:srgbClr val="FBAE40"/>
          </p15:clr>
        </p15:guide>
        <p15:guide id="4" pos="7248">
          <p15:clr>
            <a:srgbClr val="FBAE40"/>
          </p15:clr>
        </p15:guide>
        <p15:guide id="5" orient="horz" pos="432">
          <p15:clr>
            <a:srgbClr val="FBAE40"/>
          </p15:clr>
        </p15:guide>
        <p15:guide id="6" orient="horz" pos="38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2651700" y="2163100"/>
            <a:ext cx="6888400" cy="37180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SzPts val="1600"/>
              <a:buFont typeface="Raleway Thin"/>
              <a:buChar char="●"/>
              <a:defRPr sz="2133"/>
            </a:lvl1pPr>
            <a:lvl2pPr marL="1219170" lvl="1" indent="-440256">
              <a:spcBef>
                <a:spcPts val="0"/>
              </a:spcBef>
              <a:spcAft>
                <a:spcPts val="0"/>
              </a:spcAft>
              <a:buSzPts val="1600"/>
              <a:buFont typeface="Nunito Light"/>
              <a:buChar char="○"/>
              <a:defRPr/>
            </a:lvl2pPr>
            <a:lvl3pPr marL="1828754" lvl="2" indent="-431789">
              <a:spcBef>
                <a:spcPts val="2133"/>
              </a:spcBef>
              <a:spcAft>
                <a:spcPts val="0"/>
              </a:spcAft>
              <a:buSzPts val="1500"/>
              <a:buFont typeface="Nunito Light"/>
              <a:buChar char="■"/>
              <a:defRPr/>
            </a:lvl3pPr>
            <a:lvl4pPr marL="2438339" lvl="3" indent="-431789">
              <a:spcBef>
                <a:spcPts val="2133"/>
              </a:spcBef>
              <a:spcAft>
                <a:spcPts val="0"/>
              </a:spcAft>
              <a:buSzPts val="1500"/>
              <a:buFont typeface="Nunito Light"/>
              <a:buChar char="●"/>
              <a:defRPr/>
            </a:lvl4pPr>
            <a:lvl5pPr marL="3047924" lvl="4" indent="-406390">
              <a:spcBef>
                <a:spcPts val="2133"/>
              </a:spcBef>
              <a:spcAft>
                <a:spcPts val="0"/>
              </a:spcAft>
              <a:buSzPts val="1200"/>
              <a:buFont typeface="Nunito Light"/>
              <a:buChar char="○"/>
              <a:defRPr/>
            </a:lvl5pPr>
            <a:lvl6pPr marL="3657509" lvl="5" indent="-406390">
              <a:spcBef>
                <a:spcPts val="2133"/>
              </a:spcBef>
              <a:spcAft>
                <a:spcPts val="0"/>
              </a:spcAft>
              <a:buSzPts val="1200"/>
              <a:buFont typeface="Nunito Light"/>
              <a:buChar char="■"/>
              <a:defRPr/>
            </a:lvl6pPr>
            <a:lvl7pPr marL="4267093" lvl="6" indent="-414856">
              <a:spcBef>
                <a:spcPts val="2133"/>
              </a:spcBef>
              <a:spcAft>
                <a:spcPts val="0"/>
              </a:spcAft>
              <a:buSzPts val="1300"/>
              <a:buFont typeface="Nunito Light"/>
              <a:buChar char="●"/>
              <a:defRPr/>
            </a:lvl7pPr>
            <a:lvl8pPr marL="4876678" lvl="7" indent="-414856">
              <a:spcBef>
                <a:spcPts val="2133"/>
              </a:spcBef>
              <a:spcAft>
                <a:spcPts val="0"/>
              </a:spcAft>
              <a:buSzPts val="1300"/>
              <a:buFont typeface="Nunito Light"/>
              <a:buChar char="○"/>
              <a:defRPr/>
            </a:lvl8pPr>
            <a:lvl9pPr marL="5486263" lvl="8" indent="-406390">
              <a:spcBef>
                <a:spcPts val="2133"/>
              </a:spcBef>
              <a:spcAft>
                <a:spcPts val="2133"/>
              </a:spcAft>
              <a:buSzPts val="1200"/>
              <a:buFont typeface="Nunito Light"/>
              <a:buChar char="■"/>
              <a:defRPr/>
            </a:lvl9pPr>
          </a:lstStyle>
          <a:p>
            <a:endParaRPr/>
          </a:p>
        </p:txBody>
      </p:sp>
      <p:sp>
        <p:nvSpPr>
          <p:cNvPr id="20" name="Google Shape;20;p4"/>
          <p:cNvSpPr txBox="1">
            <a:spLocks noGrp="1"/>
          </p:cNvSpPr>
          <p:nvPr>
            <p:ph type="title"/>
          </p:nvPr>
        </p:nvSpPr>
        <p:spPr>
          <a:xfrm>
            <a:off x="789167" y="452867"/>
            <a:ext cx="4164800" cy="89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1"/>
            </a:lvl1pPr>
            <a:lvl2pPr lvl="1" rtl="0">
              <a:spcBef>
                <a:spcPts val="0"/>
              </a:spcBef>
              <a:spcAft>
                <a:spcPts val="0"/>
              </a:spcAft>
              <a:buNone/>
              <a:defRPr sz="4000" b="1"/>
            </a:lvl2pPr>
            <a:lvl3pPr lvl="2" rtl="0">
              <a:spcBef>
                <a:spcPts val="0"/>
              </a:spcBef>
              <a:spcAft>
                <a:spcPts val="0"/>
              </a:spcAft>
              <a:buNone/>
              <a:defRPr sz="4000" b="1"/>
            </a:lvl3pPr>
            <a:lvl4pPr lvl="3" rtl="0">
              <a:spcBef>
                <a:spcPts val="0"/>
              </a:spcBef>
              <a:spcAft>
                <a:spcPts val="0"/>
              </a:spcAft>
              <a:buNone/>
              <a:defRPr sz="4000" b="1"/>
            </a:lvl4pPr>
            <a:lvl5pPr lvl="4" rtl="0">
              <a:spcBef>
                <a:spcPts val="0"/>
              </a:spcBef>
              <a:spcAft>
                <a:spcPts val="0"/>
              </a:spcAft>
              <a:buNone/>
              <a:defRPr sz="4000" b="1"/>
            </a:lvl5pPr>
            <a:lvl6pPr lvl="5" rtl="0">
              <a:spcBef>
                <a:spcPts val="0"/>
              </a:spcBef>
              <a:spcAft>
                <a:spcPts val="0"/>
              </a:spcAft>
              <a:buNone/>
              <a:defRPr sz="4000" b="1"/>
            </a:lvl6pPr>
            <a:lvl7pPr lvl="6" rtl="0">
              <a:spcBef>
                <a:spcPts val="0"/>
              </a:spcBef>
              <a:spcAft>
                <a:spcPts val="0"/>
              </a:spcAft>
              <a:buNone/>
              <a:defRPr sz="4000" b="1"/>
            </a:lvl7pPr>
            <a:lvl8pPr lvl="7" rtl="0">
              <a:spcBef>
                <a:spcPts val="0"/>
              </a:spcBef>
              <a:spcAft>
                <a:spcPts val="0"/>
              </a:spcAft>
              <a:buNone/>
              <a:defRPr sz="4000" b="1"/>
            </a:lvl8pPr>
            <a:lvl9pPr lvl="8" rtl="0">
              <a:spcBef>
                <a:spcPts val="0"/>
              </a:spcBef>
              <a:spcAft>
                <a:spcPts val="0"/>
              </a:spcAft>
              <a:buNone/>
              <a:defRPr sz="4000" b="1"/>
            </a:lvl9pPr>
          </a:lstStyle>
          <a:p>
            <a:endParaRPr/>
          </a:p>
        </p:txBody>
      </p:sp>
      <p:cxnSp>
        <p:nvCxnSpPr>
          <p:cNvPr id="22" name="Google Shape;22;p4"/>
          <p:cNvCxnSpPr/>
          <p:nvPr/>
        </p:nvCxnSpPr>
        <p:spPr>
          <a:xfrm>
            <a:off x="0" y="1273100"/>
            <a:ext cx="122060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59384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64087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77549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87509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70005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5493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58943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46632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06415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7" name="Picture 6">
            <a:extLst>
              <a:ext uri="{FF2B5EF4-FFF2-40B4-BE49-F238E27FC236}">
                <a16:creationId xmlns:a16="http://schemas.microsoft.com/office/drawing/2014/main" id="{F9DB6900-D7B9-E096-5E1F-EA33F0AFBD8A}"/>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8217335" y="5851088"/>
            <a:ext cx="3546595" cy="778987"/>
          </a:xfrm>
          <a:prstGeom prst="rect">
            <a:avLst/>
          </a:prstGeom>
        </p:spPr>
      </p:pic>
    </p:spTree>
    <p:extLst>
      <p:ext uri="{BB962C8B-B14F-4D97-AF65-F5344CB8AC3E}">
        <p14:creationId xmlns:p14="http://schemas.microsoft.com/office/powerpoint/2010/main" val="2150080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ibrary.studentexperienceproject.org/courses/syllabus" TargetMode="External"/><Relationship Id="rId7" Type="http://schemas.openxmlformats.org/officeDocument/2006/relationships/image" Target="../media/image15.png"/><Relationship Id="rId2" Type="http://schemas.openxmlformats.org/officeDocument/2006/relationships/hyperlink" Target="https://studentexperienceproject.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studentexperienceproject.org/change_idea/creating-a-wise-feedback-framing-statem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680B3-8673-9BED-1ADA-7B8492C746B4}"/>
              </a:ext>
            </a:extLst>
          </p:cNvPr>
          <p:cNvSpPr>
            <a:spLocks noGrp="1"/>
          </p:cNvSpPr>
          <p:nvPr>
            <p:ph type="ctrTitle"/>
          </p:nvPr>
        </p:nvSpPr>
        <p:spPr>
          <a:xfrm>
            <a:off x="1524000" y="543427"/>
            <a:ext cx="9144000" cy="2075053"/>
          </a:xfrm>
        </p:spPr>
        <p:txBody>
          <a:bodyPr>
            <a:noAutofit/>
          </a:bodyPr>
          <a:lstStyle/>
          <a:p>
            <a:r>
              <a:rPr lang="en-US" sz="4400" dirty="0"/>
              <a:t>Two Easy Student Experience Project (SEP) Activities to Foster a Sense of Belonging in Your Course</a:t>
            </a:r>
          </a:p>
        </p:txBody>
      </p:sp>
      <p:sp>
        <p:nvSpPr>
          <p:cNvPr id="5" name="Subtitle 4">
            <a:extLst>
              <a:ext uri="{FF2B5EF4-FFF2-40B4-BE49-F238E27FC236}">
                <a16:creationId xmlns:a16="http://schemas.microsoft.com/office/drawing/2014/main" id="{5C31CCB8-821B-D036-BF44-15824644A90A}"/>
              </a:ext>
            </a:extLst>
          </p:cNvPr>
          <p:cNvSpPr>
            <a:spLocks noGrp="1"/>
          </p:cNvSpPr>
          <p:nvPr>
            <p:ph type="subTitle" idx="1"/>
          </p:nvPr>
        </p:nvSpPr>
        <p:spPr>
          <a:xfrm>
            <a:off x="1524000" y="2966291"/>
            <a:ext cx="9144000" cy="1229161"/>
          </a:xfrm>
        </p:spPr>
        <p:txBody>
          <a:bodyPr>
            <a:normAutofit/>
          </a:bodyPr>
          <a:lstStyle/>
          <a:p>
            <a:r>
              <a:rPr lang="en-US" dirty="0"/>
              <a:t>Juan M. Caicedo</a:t>
            </a:r>
            <a:br>
              <a:rPr lang="en-US" dirty="0"/>
            </a:br>
            <a:r>
              <a:rPr lang="en-US" dirty="0"/>
              <a:t>Civil and Environmental Engineering</a:t>
            </a:r>
            <a:br>
              <a:rPr lang="en-US" dirty="0"/>
            </a:br>
            <a:r>
              <a:rPr lang="en-US" dirty="0"/>
              <a:t>caicedo@cec.sc.edu</a:t>
            </a:r>
          </a:p>
        </p:txBody>
      </p:sp>
    </p:spTree>
    <p:extLst>
      <p:ext uri="{BB962C8B-B14F-4D97-AF65-F5344CB8AC3E}">
        <p14:creationId xmlns:p14="http://schemas.microsoft.com/office/powerpoint/2010/main" val="309704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59657D-0901-94D7-36E5-A323D1433860}"/>
              </a:ext>
            </a:extLst>
          </p:cNvPr>
          <p:cNvSpPr>
            <a:spLocks noGrp="1"/>
          </p:cNvSpPr>
          <p:nvPr>
            <p:ph idx="1"/>
          </p:nvPr>
        </p:nvSpPr>
        <p:spPr/>
        <p:txBody>
          <a:bodyPr>
            <a:normAutofit/>
          </a:bodyPr>
          <a:lstStyle/>
          <a:p>
            <a:pPr marL="0" indent="0" algn="ctr">
              <a:buNone/>
            </a:pPr>
            <a:r>
              <a:rPr lang="en-US" sz="4000" dirty="0"/>
              <a:t>It is not about low expectations</a:t>
            </a:r>
            <a:br>
              <a:rPr lang="en-US" sz="4000" dirty="0"/>
            </a:br>
            <a:endParaRPr lang="en-US" sz="4000" dirty="0"/>
          </a:p>
          <a:p>
            <a:pPr marL="0" indent="0" algn="ctr">
              <a:buNone/>
            </a:pPr>
            <a:br>
              <a:rPr lang="en-US" sz="4000" dirty="0"/>
            </a:br>
            <a:r>
              <a:rPr lang="en-US" sz="4000" dirty="0"/>
              <a:t>It is about high expectations with the appropriate learning environment</a:t>
            </a:r>
          </a:p>
        </p:txBody>
      </p:sp>
    </p:spTree>
    <p:extLst>
      <p:ext uri="{BB962C8B-B14F-4D97-AF65-F5344CB8AC3E}">
        <p14:creationId xmlns:p14="http://schemas.microsoft.com/office/powerpoint/2010/main" val="69537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D374-B3A2-D0B4-C393-79AF0DC81693}"/>
              </a:ext>
            </a:extLst>
          </p:cNvPr>
          <p:cNvSpPr>
            <a:spLocks noGrp="1"/>
          </p:cNvSpPr>
          <p:nvPr>
            <p:ph type="title"/>
          </p:nvPr>
        </p:nvSpPr>
        <p:spPr/>
        <p:txBody>
          <a:bodyPr/>
          <a:lstStyle/>
          <a:p>
            <a:r>
              <a:rPr lang="en-US" dirty="0"/>
              <a:t>(Structured) Think Pair Share</a:t>
            </a:r>
          </a:p>
        </p:txBody>
      </p:sp>
      <p:sp>
        <p:nvSpPr>
          <p:cNvPr id="3" name="Content Placeholder 2">
            <a:extLst>
              <a:ext uri="{FF2B5EF4-FFF2-40B4-BE49-F238E27FC236}">
                <a16:creationId xmlns:a16="http://schemas.microsoft.com/office/drawing/2014/main" id="{BDE1FCC7-CBB8-C008-8FB6-CED9E1A6DB93}"/>
              </a:ext>
            </a:extLst>
          </p:cNvPr>
          <p:cNvSpPr>
            <a:spLocks noGrp="1"/>
          </p:cNvSpPr>
          <p:nvPr>
            <p:ph idx="1"/>
          </p:nvPr>
        </p:nvSpPr>
        <p:spPr/>
        <p:txBody>
          <a:bodyPr/>
          <a:lstStyle/>
          <a:p>
            <a:pPr marL="0" indent="0">
              <a:buNone/>
            </a:pPr>
            <a:r>
              <a:rPr lang="en-US" b="1" dirty="0"/>
              <a:t>Think</a:t>
            </a:r>
          </a:p>
          <a:p>
            <a:r>
              <a:rPr lang="en-US" dirty="0"/>
              <a:t>Read the syllabus</a:t>
            </a:r>
          </a:p>
          <a:p>
            <a:r>
              <a:rPr lang="en-US" dirty="0"/>
              <a:t>How do you rate this syllabus from 1(low) to 10 (high) based on your expectations of a good and complete syllabus?</a:t>
            </a:r>
          </a:p>
          <a:p>
            <a:r>
              <a:rPr lang="en-US" dirty="0"/>
              <a:t>Put yourself in the shoes of a 1 year, 1 semester student.  How does the syllabus make you feel?</a:t>
            </a:r>
          </a:p>
        </p:txBody>
      </p:sp>
    </p:spTree>
    <p:extLst>
      <p:ext uri="{BB962C8B-B14F-4D97-AF65-F5344CB8AC3E}">
        <p14:creationId xmlns:p14="http://schemas.microsoft.com/office/powerpoint/2010/main" val="367662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4F7FF-0B6E-6C26-1C44-5B9384258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47890-DC70-8C9E-5088-0A505893473A}"/>
              </a:ext>
            </a:extLst>
          </p:cNvPr>
          <p:cNvSpPr>
            <a:spLocks noGrp="1"/>
          </p:cNvSpPr>
          <p:nvPr>
            <p:ph type="title"/>
          </p:nvPr>
        </p:nvSpPr>
        <p:spPr/>
        <p:txBody>
          <a:bodyPr/>
          <a:lstStyle/>
          <a:p>
            <a:r>
              <a:rPr lang="en-US" dirty="0"/>
              <a:t>(Structured) Think Pair Share</a:t>
            </a:r>
          </a:p>
        </p:txBody>
      </p:sp>
      <p:sp>
        <p:nvSpPr>
          <p:cNvPr id="3" name="Content Placeholder 2">
            <a:extLst>
              <a:ext uri="{FF2B5EF4-FFF2-40B4-BE49-F238E27FC236}">
                <a16:creationId xmlns:a16="http://schemas.microsoft.com/office/drawing/2014/main" id="{431F2578-D681-6309-D618-109A490A975F}"/>
              </a:ext>
            </a:extLst>
          </p:cNvPr>
          <p:cNvSpPr>
            <a:spLocks noGrp="1"/>
          </p:cNvSpPr>
          <p:nvPr>
            <p:ph idx="1"/>
          </p:nvPr>
        </p:nvSpPr>
        <p:spPr/>
        <p:txBody>
          <a:bodyPr/>
          <a:lstStyle/>
          <a:p>
            <a:pPr marL="0" indent="0">
              <a:buNone/>
            </a:pPr>
            <a:r>
              <a:rPr lang="en-US" b="1" dirty="0"/>
              <a:t>Pair</a:t>
            </a:r>
          </a:p>
          <a:p>
            <a:r>
              <a:rPr lang="en-US" dirty="0"/>
              <a:t>There are two syllabi (A and B).  Pair with someone that has a different type of syllabus to the one you have.</a:t>
            </a:r>
          </a:p>
          <a:p>
            <a:r>
              <a:rPr lang="en-US" dirty="0"/>
              <a:t>What are the differences in expectations? (e.g. how are grades calculated? Are the learning outcomes different?  How about office hours?)</a:t>
            </a:r>
          </a:p>
          <a:p>
            <a:r>
              <a:rPr lang="en-US" dirty="0"/>
              <a:t>Compare the answer to the questions on the previous slide:</a:t>
            </a:r>
          </a:p>
          <a:p>
            <a:pPr lvl="1"/>
            <a:r>
              <a:rPr lang="en-US" dirty="0"/>
              <a:t>Rating from 1(low) to 10 (high)</a:t>
            </a:r>
          </a:p>
          <a:p>
            <a:pPr lvl="1"/>
            <a:r>
              <a:rPr lang="en-US" dirty="0"/>
              <a:t>How does the syllabus make you feel?</a:t>
            </a:r>
          </a:p>
          <a:p>
            <a:endParaRPr lang="en-US" dirty="0"/>
          </a:p>
        </p:txBody>
      </p:sp>
    </p:spTree>
    <p:extLst>
      <p:ext uri="{BB962C8B-B14F-4D97-AF65-F5344CB8AC3E}">
        <p14:creationId xmlns:p14="http://schemas.microsoft.com/office/powerpoint/2010/main" val="79619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5B551-9CB6-26A2-F298-5648989A5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80CF0-FDB7-5973-18B3-F8861A39DD27}"/>
              </a:ext>
            </a:extLst>
          </p:cNvPr>
          <p:cNvSpPr>
            <a:spLocks noGrp="1"/>
          </p:cNvSpPr>
          <p:nvPr>
            <p:ph type="title"/>
          </p:nvPr>
        </p:nvSpPr>
        <p:spPr/>
        <p:txBody>
          <a:bodyPr/>
          <a:lstStyle/>
          <a:p>
            <a:r>
              <a:rPr lang="en-US" dirty="0"/>
              <a:t>(Structured) Think Pair Share</a:t>
            </a:r>
          </a:p>
        </p:txBody>
      </p:sp>
      <p:sp>
        <p:nvSpPr>
          <p:cNvPr id="3" name="Content Placeholder 2">
            <a:extLst>
              <a:ext uri="{FF2B5EF4-FFF2-40B4-BE49-F238E27FC236}">
                <a16:creationId xmlns:a16="http://schemas.microsoft.com/office/drawing/2014/main" id="{6E0B0C8F-1046-1172-DA30-A7230B33DC5B}"/>
              </a:ext>
            </a:extLst>
          </p:cNvPr>
          <p:cNvSpPr>
            <a:spLocks noGrp="1"/>
          </p:cNvSpPr>
          <p:nvPr>
            <p:ph idx="1"/>
          </p:nvPr>
        </p:nvSpPr>
        <p:spPr/>
        <p:txBody>
          <a:bodyPr/>
          <a:lstStyle/>
          <a:p>
            <a:pPr marL="0" indent="0">
              <a:buNone/>
            </a:pPr>
            <a:r>
              <a:rPr lang="en-US" b="1" dirty="0"/>
              <a:t>Share</a:t>
            </a:r>
          </a:p>
          <a:p>
            <a:r>
              <a:rPr lang="en-US" dirty="0"/>
              <a:t>Any groups that would like to share?</a:t>
            </a:r>
          </a:p>
          <a:p>
            <a:endParaRPr lang="en-US" dirty="0"/>
          </a:p>
        </p:txBody>
      </p:sp>
    </p:spTree>
    <p:extLst>
      <p:ext uri="{BB962C8B-B14F-4D97-AF65-F5344CB8AC3E}">
        <p14:creationId xmlns:p14="http://schemas.microsoft.com/office/powerpoint/2010/main" val="330944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C4901-2E25-E4F3-812F-918689E6C00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722D27D-201D-4FFA-B39F-EC5B47C6BA7A}"/>
              </a:ext>
            </a:extLst>
          </p:cNvPr>
          <p:cNvSpPr>
            <a:spLocks noGrp="1"/>
          </p:cNvSpPr>
          <p:nvPr>
            <p:ph type="title"/>
          </p:nvPr>
        </p:nvSpPr>
        <p:spPr>
          <a:xfrm>
            <a:off x="789166" y="327361"/>
            <a:ext cx="6852605" cy="899600"/>
          </a:xfrm>
        </p:spPr>
        <p:txBody>
          <a:bodyPr/>
          <a:lstStyle/>
          <a:p>
            <a:r>
              <a:rPr lang="en-US" sz="4400" dirty="0">
                <a:latin typeface="Calibri" panose="020F0502020204030204" pitchFamily="34" charset="0"/>
                <a:ea typeface="Aktiv Grotesk" panose="020B0504020202020204" pitchFamily="34" charset="0"/>
                <a:cs typeface="Calibri" panose="020F0502020204030204" pitchFamily="34" charset="0"/>
              </a:rPr>
              <a:t>Syllabus Module</a:t>
            </a:r>
          </a:p>
        </p:txBody>
      </p:sp>
      <p:sp>
        <p:nvSpPr>
          <p:cNvPr id="4" name="TextBox 3">
            <a:extLst>
              <a:ext uri="{FF2B5EF4-FFF2-40B4-BE49-F238E27FC236}">
                <a16:creationId xmlns:a16="http://schemas.microsoft.com/office/drawing/2014/main" id="{005AC52B-AB23-4A5D-9380-301AD26D0ED9}"/>
              </a:ext>
            </a:extLst>
          </p:cNvPr>
          <p:cNvSpPr txBox="1"/>
          <p:nvPr/>
        </p:nvSpPr>
        <p:spPr>
          <a:xfrm>
            <a:off x="4359864" y="1513553"/>
            <a:ext cx="7109552" cy="4031873"/>
          </a:xfrm>
          <a:prstGeom prst="rect">
            <a:avLst/>
          </a:prstGeom>
          <a:noFill/>
        </p:spPr>
        <p:txBody>
          <a:bodyPr wrap="square" rtlCol="0">
            <a:spAutoFit/>
          </a:bodyPr>
          <a:lstStyle/>
          <a:p>
            <a:pPr marL="342900" indent="-342900">
              <a:spcAft>
                <a:spcPts val="1200"/>
              </a:spcAft>
              <a:buClr>
                <a:schemeClr val="accent2"/>
              </a:buClr>
              <a:buSzPct val="100000"/>
              <a:buFont typeface="Arial" panose="020B0604020202020204" pitchFamily="34" charset="0"/>
              <a:buChar char="•"/>
            </a:pPr>
            <a:r>
              <a:rPr lang="en-US" sz="2400" dirty="0">
                <a:latin typeface="Calibri" panose="020F0502020204030204" pitchFamily="34" charset="0"/>
                <a:ea typeface="Aktiv Grotesk" panose="020B0504020202020204" pitchFamily="34" charset="0"/>
                <a:cs typeface="Calibri" panose="020F0502020204030204" pitchFamily="34" charset="0"/>
              </a:rPr>
              <a:t>Instructor: Dr. Christine Logel, Associate Professor, Social Development Studies (</a:t>
            </a:r>
            <a:r>
              <a:rPr lang="en-US" sz="2400" dirty="0" err="1">
                <a:latin typeface="Calibri" panose="020F0502020204030204" pitchFamily="34" charset="0"/>
                <a:ea typeface="Aktiv Grotesk" panose="020B0504020202020204" pitchFamily="34" charset="0"/>
                <a:cs typeface="Calibri" panose="020F0502020204030204" pitchFamily="34" charset="0"/>
              </a:rPr>
              <a:t>Renison</a:t>
            </a:r>
            <a:r>
              <a:rPr lang="en-US" sz="2400" dirty="0">
                <a:latin typeface="Calibri" panose="020F0502020204030204" pitchFamily="34" charset="0"/>
                <a:ea typeface="Aktiv Grotesk" panose="020B0504020202020204" pitchFamily="34" charset="0"/>
                <a:cs typeface="Calibri" panose="020F0502020204030204" pitchFamily="34" charset="0"/>
              </a:rPr>
              <a:t> University College)</a:t>
            </a:r>
          </a:p>
          <a:p>
            <a:pPr marL="342900" indent="-342900">
              <a:spcAft>
                <a:spcPts val="1200"/>
              </a:spcAft>
              <a:buClr>
                <a:schemeClr val="accent2"/>
              </a:buClr>
              <a:buSzPct val="100000"/>
              <a:buFont typeface="Arial" panose="020B0604020202020204" pitchFamily="34" charset="0"/>
              <a:buChar char="•"/>
            </a:pPr>
            <a:r>
              <a:rPr lang="en-US" sz="2400" dirty="0">
                <a:latin typeface="Calibri" panose="020F0502020204030204" pitchFamily="34" charset="0"/>
                <a:ea typeface="Aktiv Grotesk" panose="020B0504020202020204" pitchFamily="34" charset="0"/>
                <a:cs typeface="Calibri" panose="020F0502020204030204" pitchFamily="34" charset="0"/>
              </a:rPr>
              <a:t>Introduction to growth mindset and belonging</a:t>
            </a:r>
          </a:p>
          <a:p>
            <a:pPr marL="342900" indent="-342900">
              <a:spcAft>
                <a:spcPts val="1200"/>
              </a:spcAft>
              <a:buClr>
                <a:schemeClr val="accent2"/>
              </a:buClr>
              <a:buSzPct val="100000"/>
              <a:buFont typeface="Arial" panose="020B0604020202020204" pitchFamily="34" charset="0"/>
              <a:buChar char="•"/>
            </a:pPr>
            <a:r>
              <a:rPr lang="en-US" sz="2400" dirty="0">
                <a:latin typeface="Calibri" panose="020F0502020204030204" pitchFamily="34" charset="0"/>
                <a:ea typeface="Aktiv Grotesk" panose="020B0504020202020204" pitchFamily="34" charset="0"/>
                <a:cs typeface="Calibri" panose="020F0502020204030204" pitchFamily="34" charset="0"/>
              </a:rPr>
              <a:t>Short videos - core principles for a syllabus that supports student experience</a:t>
            </a:r>
          </a:p>
          <a:p>
            <a:pPr marL="342900" indent="-342900">
              <a:spcAft>
                <a:spcPts val="1200"/>
              </a:spcAft>
              <a:buClr>
                <a:schemeClr val="accent2"/>
              </a:buClr>
              <a:buSzPct val="100000"/>
              <a:buFont typeface="Arial" panose="020B0604020202020204" pitchFamily="34" charset="0"/>
              <a:buChar char="•"/>
            </a:pPr>
            <a:r>
              <a:rPr lang="en-US" sz="2400" dirty="0">
                <a:latin typeface="Calibri" panose="020F0502020204030204" pitchFamily="34" charset="0"/>
                <a:ea typeface="Aktiv Grotesk" panose="020B0504020202020204" pitchFamily="34" charset="0"/>
                <a:cs typeface="Calibri" panose="020F0502020204030204" pitchFamily="34" charset="0"/>
              </a:rPr>
              <a:t>Example syllabus with suggested language</a:t>
            </a:r>
          </a:p>
          <a:p>
            <a:pPr marL="342900" indent="-342900">
              <a:spcAft>
                <a:spcPts val="1200"/>
              </a:spcAft>
              <a:buClr>
                <a:schemeClr val="accent2"/>
              </a:buClr>
              <a:buSzPct val="100000"/>
              <a:buFont typeface="Arial" panose="020B0604020202020204" pitchFamily="34" charset="0"/>
              <a:buChar char="•"/>
            </a:pPr>
            <a:r>
              <a:rPr lang="en-US" sz="2400" dirty="0">
                <a:latin typeface="Calibri" panose="020F0502020204030204" pitchFamily="34" charset="0"/>
                <a:ea typeface="Aktiv Grotesk" panose="020B0504020202020204" pitchFamily="34" charset="0"/>
                <a:cs typeface="Calibri" panose="020F0502020204030204" pitchFamily="34" charset="0"/>
              </a:rPr>
              <a:t>Reflection questions and activities to help instructors apply principles to their own course</a:t>
            </a:r>
          </a:p>
        </p:txBody>
      </p:sp>
      <p:pic>
        <p:nvPicPr>
          <p:cNvPr id="5" name="Google Shape;224;p36">
            <a:extLst>
              <a:ext uri="{FF2B5EF4-FFF2-40B4-BE49-F238E27FC236}">
                <a16:creationId xmlns:a16="http://schemas.microsoft.com/office/drawing/2014/main" id="{3CFE78E2-5C0D-4C1B-8F35-E18150F0C8D0}"/>
              </a:ext>
            </a:extLst>
          </p:cNvPr>
          <p:cNvPicPr preferRelativeResize="0"/>
          <p:nvPr/>
        </p:nvPicPr>
        <p:blipFill rotWithShape="1">
          <a:blip r:embed="rId3"/>
          <a:srcRect r="56211"/>
          <a:stretch/>
        </p:blipFill>
        <p:spPr>
          <a:xfrm>
            <a:off x="-1" y="1279871"/>
            <a:ext cx="3667276" cy="5581823"/>
          </a:xfrm>
          <a:prstGeom prst="rect">
            <a:avLst/>
          </a:prstGeom>
          <a:noFill/>
          <a:ln>
            <a:noFill/>
          </a:ln>
        </p:spPr>
      </p:pic>
      <p:grpSp>
        <p:nvGrpSpPr>
          <p:cNvPr id="6" name="Group 5">
            <a:extLst>
              <a:ext uri="{FF2B5EF4-FFF2-40B4-BE49-F238E27FC236}">
                <a16:creationId xmlns:a16="http://schemas.microsoft.com/office/drawing/2014/main" id="{9D305BCD-05E2-42B6-A00D-53A1573CE900}"/>
              </a:ext>
            </a:extLst>
          </p:cNvPr>
          <p:cNvGrpSpPr/>
          <p:nvPr/>
        </p:nvGrpSpPr>
        <p:grpSpPr>
          <a:xfrm>
            <a:off x="5303520" y="5752713"/>
            <a:ext cx="5222240" cy="932567"/>
            <a:chOff x="5303520" y="5752713"/>
            <a:chExt cx="5222240" cy="932567"/>
          </a:xfrm>
        </p:grpSpPr>
        <p:sp>
          <p:nvSpPr>
            <p:cNvPr id="7" name="Rectangle 6">
              <a:extLst>
                <a:ext uri="{FF2B5EF4-FFF2-40B4-BE49-F238E27FC236}">
                  <a16:creationId xmlns:a16="http://schemas.microsoft.com/office/drawing/2014/main" id="{84B54964-0368-48E9-BC70-7F5E7ED858C7}"/>
                </a:ext>
              </a:extLst>
            </p:cNvPr>
            <p:cNvSpPr/>
            <p:nvPr/>
          </p:nvSpPr>
          <p:spPr>
            <a:xfrm>
              <a:off x="5303520" y="5752713"/>
              <a:ext cx="5222240" cy="932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AEB51B4-2930-49C4-B0D4-C92E9AFBE754}"/>
                </a:ext>
              </a:extLst>
            </p:cNvPr>
            <p:cNvSpPr txBox="1"/>
            <p:nvPr/>
          </p:nvSpPr>
          <p:spPr>
            <a:xfrm>
              <a:off x="5506720" y="5913799"/>
              <a:ext cx="4754880"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ea typeface="Aktiv Grotesk" panose="020B0504020202020204" pitchFamily="34" charset="0"/>
                  <a:cs typeface="Calibri" panose="020F0502020204030204" pitchFamily="34" charset="0"/>
                </a:rPr>
                <a:t>~ 90 minutes to complete</a:t>
              </a:r>
            </a:p>
          </p:txBody>
        </p:sp>
      </p:grpSp>
    </p:spTree>
    <p:extLst>
      <p:ext uri="{BB962C8B-B14F-4D97-AF65-F5344CB8AC3E}">
        <p14:creationId xmlns:p14="http://schemas.microsoft.com/office/powerpoint/2010/main" val="191644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753A82-4907-1088-95F5-29999051EA3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362A3A-51D1-4CEA-8987-5C521EEFA6E8}"/>
              </a:ext>
            </a:extLst>
          </p:cNvPr>
          <p:cNvSpPr>
            <a:spLocks noGrp="1"/>
          </p:cNvSpPr>
          <p:nvPr>
            <p:ph type="title"/>
          </p:nvPr>
        </p:nvSpPr>
        <p:spPr>
          <a:xfrm>
            <a:off x="789166" y="452867"/>
            <a:ext cx="6852605" cy="899600"/>
          </a:xfrm>
        </p:spPr>
        <p:txBody>
          <a:bodyPr/>
          <a:lstStyle/>
          <a:p>
            <a:r>
              <a:rPr lang="en-US" sz="4400" dirty="0">
                <a:latin typeface="Calibri" panose="020F0502020204030204" pitchFamily="34" charset="0"/>
                <a:ea typeface="Aktiv Grotesk" panose="020B0504020202020204" pitchFamily="34" charset="0"/>
                <a:cs typeface="Calibri" panose="020F0502020204030204" pitchFamily="34" charset="0"/>
              </a:rPr>
              <a:t>First Day Toolkit</a:t>
            </a:r>
          </a:p>
        </p:txBody>
      </p:sp>
      <p:sp>
        <p:nvSpPr>
          <p:cNvPr id="4" name="TextBox 3">
            <a:extLst>
              <a:ext uri="{FF2B5EF4-FFF2-40B4-BE49-F238E27FC236}">
                <a16:creationId xmlns:a16="http://schemas.microsoft.com/office/drawing/2014/main" id="{CC2A8E6E-0E6D-4E62-984D-1A69CB8EB607}"/>
              </a:ext>
            </a:extLst>
          </p:cNvPr>
          <p:cNvSpPr txBox="1"/>
          <p:nvPr/>
        </p:nvSpPr>
        <p:spPr>
          <a:xfrm>
            <a:off x="789166" y="1492960"/>
            <a:ext cx="10407381" cy="830997"/>
          </a:xfrm>
          <a:prstGeom prst="rect">
            <a:avLst/>
          </a:prstGeom>
          <a:noFill/>
        </p:spPr>
        <p:txBody>
          <a:bodyPr wrap="square" rtlCol="0">
            <a:spAutoFit/>
          </a:bodyPr>
          <a:lstStyle/>
          <a:p>
            <a:pPr algn="ctr"/>
            <a:r>
              <a:rPr lang="en-US" sz="2400" b="1" i="1" dirty="0">
                <a:latin typeface="Calibri" panose="020F0502020204030204" pitchFamily="34" charset="0"/>
                <a:cs typeface="Calibri" panose="020F0502020204030204" pitchFamily="34" charset="0"/>
              </a:rPr>
              <a:t>Improving the messages and signals students receive on the first day of class to foster growth mindset, belonging and equity in student experience</a:t>
            </a:r>
          </a:p>
        </p:txBody>
      </p:sp>
      <p:grpSp>
        <p:nvGrpSpPr>
          <p:cNvPr id="18" name="Group 17">
            <a:extLst>
              <a:ext uri="{FF2B5EF4-FFF2-40B4-BE49-F238E27FC236}">
                <a16:creationId xmlns:a16="http://schemas.microsoft.com/office/drawing/2014/main" id="{83FE3C1B-5957-4C48-9759-34CEDD440FA4}"/>
              </a:ext>
            </a:extLst>
          </p:cNvPr>
          <p:cNvGrpSpPr/>
          <p:nvPr/>
        </p:nvGrpSpPr>
        <p:grpSpPr>
          <a:xfrm>
            <a:off x="2540996" y="2607209"/>
            <a:ext cx="6903720" cy="3216754"/>
            <a:chOff x="525780" y="3882546"/>
            <a:chExt cx="6903720" cy="3216754"/>
          </a:xfrm>
        </p:grpSpPr>
        <p:sp>
          <p:nvSpPr>
            <p:cNvPr id="19" name="Rectangle 18">
              <a:extLst>
                <a:ext uri="{FF2B5EF4-FFF2-40B4-BE49-F238E27FC236}">
                  <a16:creationId xmlns:a16="http://schemas.microsoft.com/office/drawing/2014/main" id="{5C2F5C57-46A7-4F12-AF0F-8C7493661A4A}"/>
                </a:ext>
              </a:extLst>
            </p:cNvPr>
            <p:cNvSpPr/>
            <p:nvPr/>
          </p:nvSpPr>
          <p:spPr>
            <a:xfrm>
              <a:off x="525780" y="3882546"/>
              <a:ext cx="1588770" cy="3216754"/>
            </a:xfrm>
            <a:prstGeom prst="rect">
              <a:avLst/>
            </a:prstGeom>
            <a:solidFill>
              <a:srgbClr val="44546A"/>
            </a:solidFill>
            <a:ln w="1270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4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A427AF2-7C34-491D-8DA6-EAE115E73F1F}"/>
                </a:ext>
              </a:extLst>
            </p:cNvPr>
            <p:cNvSpPr/>
            <p:nvPr/>
          </p:nvSpPr>
          <p:spPr>
            <a:xfrm>
              <a:off x="2297430" y="3882546"/>
              <a:ext cx="1588770" cy="3216753"/>
            </a:xfrm>
            <a:prstGeom prst="rect">
              <a:avLst/>
            </a:prstGeom>
            <a:solidFill>
              <a:srgbClr val="529DF7"/>
            </a:solidFill>
            <a:ln w="12700" cap="flat" cmpd="sng" algn="ctr">
              <a:solidFill>
                <a:srgbClr val="529DF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4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BB0072C-BBA0-4B45-B2B8-9619318EF65A}"/>
                </a:ext>
              </a:extLst>
            </p:cNvPr>
            <p:cNvSpPr/>
            <p:nvPr/>
          </p:nvSpPr>
          <p:spPr>
            <a:xfrm>
              <a:off x="4069080" y="3882546"/>
              <a:ext cx="1588770" cy="3216751"/>
            </a:xfrm>
            <a:prstGeom prst="rect">
              <a:avLst/>
            </a:prstGeom>
            <a:solidFill>
              <a:srgbClr val="44546A"/>
            </a:solidFill>
            <a:ln w="1270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4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73AEA59-F3FE-41B4-BA8A-51A0BB05E595}"/>
                </a:ext>
              </a:extLst>
            </p:cNvPr>
            <p:cNvSpPr/>
            <p:nvPr/>
          </p:nvSpPr>
          <p:spPr>
            <a:xfrm>
              <a:off x="5840730" y="3882546"/>
              <a:ext cx="1588770" cy="3216751"/>
            </a:xfrm>
            <a:prstGeom prst="rect">
              <a:avLst/>
            </a:prstGeom>
            <a:solidFill>
              <a:srgbClr val="529DF7"/>
            </a:solidFill>
            <a:ln w="12700" cap="flat" cmpd="sng" algn="ctr">
              <a:solidFill>
                <a:srgbClr val="529DF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4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0F0F25F-3013-4649-A76E-75684B20D35F}"/>
                </a:ext>
              </a:extLst>
            </p:cNvPr>
            <p:cNvSpPr txBox="1"/>
            <p:nvPr/>
          </p:nvSpPr>
          <p:spPr>
            <a:xfrm>
              <a:off x="525780" y="4176058"/>
              <a:ext cx="1588770" cy="92333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rPr>
                <a:t>Syllabus Revision Module</a:t>
              </a:r>
            </a:p>
          </p:txBody>
        </p:sp>
        <p:sp>
          <p:nvSpPr>
            <p:cNvPr id="24" name="TextBox 23">
              <a:extLst>
                <a:ext uri="{FF2B5EF4-FFF2-40B4-BE49-F238E27FC236}">
                  <a16:creationId xmlns:a16="http://schemas.microsoft.com/office/drawing/2014/main" id="{8E4EA3F7-FA49-46BD-9BD0-59D07CB80615}"/>
                </a:ext>
              </a:extLst>
            </p:cNvPr>
            <p:cNvSpPr txBox="1"/>
            <p:nvPr/>
          </p:nvSpPr>
          <p:spPr>
            <a:xfrm>
              <a:off x="2297430" y="4176058"/>
              <a:ext cx="1588770" cy="92333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rPr>
                <a:t>Syllabus Review Guide</a:t>
              </a:r>
            </a:p>
          </p:txBody>
        </p:sp>
        <p:sp>
          <p:nvSpPr>
            <p:cNvPr id="25" name="TextBox 24">
              <a:extLst>
                <a:ext uri="{FF2B5EF4-FFF2-40B4-BE49-F238E27FC236}">
                  <a16:creationId xmlns:a16="http://schemas.microsoft.com/office/drawing/2014/main" id="{638147A7-9A57-4833-80A4-8C8C35BBA32E}"/>
                </a:ext>
              </a:extLst>
            </p:cNvPr>
            <p:cNvSpPr txBox="1"/>
            <p:nvPr/>
          </p:nvSpPr>
          <p:spPr>
            <a:xfrm>
              <a:off x="5840730" y="4176056"/>
              <a:ext cx="1588770" cy="92333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rPr>
                <a:t>Workshop Facilitation Guide</a:t>
              </a:r>
            </a:p>
          </p:txBody>
        </p:sp>
        <p:sp>
          <p:nvSpPr>
            <p:cNvPr id="26" name="TextBox 25">
              <a:extLst>
                <a:ext uri="{FF2B5EF4-FFF2-40B4-BE49-F238E27FC236}">
                  <a16:creationId xmlns:a16="http://schemas.microsoft.com/office/drawing/2014/main" id="{0BD4E324-29E4-45C5-BEBD-1B61D83046A7}"/>
                </a:ext>
              </a:extLst>
            </p:cNvPr>
            <p:cNvSpPr txBox="1"/>
            <p:nvPr/>
          </p:nvSpPr>
          <p:spPr>
            <a:xfrm>
              <a:off x="4069080" y="4222916"/>
              <a:ext cx="1588770"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rPr>
                <a:t>First Day Practices</a:t>
              </a:r>
            </a:p>
          </p:txBody>
        </p:sp>
        <p:sp>
          <p:nvSpPr>
            <p:cNvPr id="27" name="TextBox 26">
              <a:extLst>
                <a:ext uri="{FF2B5EF4-FFF2-40B4-BE49-F238E27FC236}">
                  <a16:creationId xmlns:a16="http://schemas.microsoft.com/office/drawing/2014/main" id="{FD5CDB06-372D-44C2-AB71-22BC7AD28789}"/>
                </a:ext>
              </a:extLst>
            </p:cNvPr>
            <p:cNvSpPr txBox="1"/>
            <p:nvPr/>
          </p:nvSpPr>
          <p:spPr>
            <a:xfrm>
              <a:off x="525780" y="5176014"/>
              <a:ext cx="1588770" cy="160043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rPr>
                <a:t>A self-paced professional development opportunity with video lessons and example syllabi.</a:t>
              </a:r>
              <a:endParaRPr kumimoji="0" lang="en-US" sz="1100" b="0"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28" name="TextBox 27">
              <a:extLst>
                <a:ext uri="{FF2B5EF4-FFF2-40B4-BE49-F238E27FC236}">
                  <a16:creationId xmlns:a16="http://schemas.microsoft.com/office/drawing/2014/main" id="{9A584864-1DE0-4700-AF7E-FA3574F54420}"/>
                </a:ext>
              </a:extLst>
            </p:cNvPr>
            <p:cNvSpPr txBox="1"/>
            <p:nvPr/>
          </p:nvSpPr>
          <p:spPr>
            <a:xfrm>
              <a:off x="2297430" y="5176014"/>
              <a:ext cx="1588770" cy="181588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rPr>
                <a:t>A step-by-step guide for creating a syllabus that promotes student equity, belonging, and growth.</a:t>
              </a:r>
              <a:endParaRPr kumimoji="0" lang="en-US" sz="1100" b="0"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29" name="TextBox 28">
              <a:extLst>
                <a:ext uri="{FF2B5EF4-FFF2-40B4-BE49-F238E27FC236}">
                  <a16:creationId xmlns:a16="http://schemas.microsoft.com/office/drawing/2014/main" id="{3E204ACC-0C7A-4E41-92D9-2662C99A155C}"/>
                </a:ext>
              </a:extLst>
            </p:cNvPr>
            <p:cNvSpPr txBox="1"/>
            <p:nvPr/>
          </p:nvSpPr>
          <p:spPr>
            <a:xfrm>
              <a:off x="5840730" y="5176012"/>
              <a:ext cx="1588770" cy="160043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rPr>
                <a:t>Suggested discussion prompts and activities for debriefing the syllabus review process.</a:t>
              </a:r>
              <a:endParaRPr kumimoji="0" lang="en-US" sz="1100" b="0"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30" name="TextBox 29">
              <a:extLst>
                <a:ext uri="{FF2B5EF4-FFF2-40B4-BE49-F238E27FC236}">
                  <a16:creationId xmlns:a16="http://schemas.microsoft.com/office/drawing/2014/main" id="{1CABC4FA-09DD-4A2D-AFE2-F1BC8E153B41}"/>
                </a:ext>
              </a:extLst>
            </p:cNvPr>
            <p:cNvSpPr txBox="1"/>
            <p:nvPr/>
          </p:nvSpPr>
          <p:spPr>
            <a:xfrm>
              <a:off x="4069080" y="5209616"/>
              <a:ext cx="1588770" cy="138499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rPr>
                <a:t>Evidence-based guidance for setting equitable course policies and establishing expectations.</a:t>
              </a:r>
              <a:endParaRPr kumimoji="0" lang="en-US" sz="1100" b="0" i="0" u="none" strike="noStrike" kern="0" cap="none" spc="0" normalizeH="0" baseline="0" noProof="0" dirty="0">
                <a:ln>
                  <a:noFill/>
                </a:ln>
                <a:solidFill>
                  <a:prstClr val="white"/>
                </a:solidFill>
                <a:effectLst/>
                <a:uLnTx/>
                <a:uFillTx/>
                <a:latin typeface="Aktiv Grotesk" panose="020B0504020202020204" pitchFamily="34" charset="0"/>
                <a:ea typeface="Aktiv Grotesk" panose="020B0504020202020204" pitchFamily="34" charset="0"/>
                <a:cs typeface="Aktiv Grotesk" panose="020B0504020202020204" pitchFamily="34" charset="0"/>
              </a:endParaRPr>
            </a:p>
          </p:txBody>
        </p:sp>
      </p:grpSp>
    </p:spTree>
    <p:extLst>
      <p:ext uri="{BB962C8B-B14F-4D97-AF65-F5344CB8AC3E}">
        <p14:creationId xmlns:p14="http://schemas.microsoft.com/office/powerpoint/2010/main" val="267625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16428-678E-EC1A-BB63-55CC4D8B2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0F9FD-F3F8-850D-4A62-8DF72DD5DDD6}"/>
              </a:ext>
            </a:extLst>
          </p:cNvPr>
          <p:cNvSpPr>
            <a:spLocks noGrp="1"/>
          </p:cNvSpPr>
          <p:nvPr>
            <p:ph type="title"/>
          </p:nvPr>
        </p:nvSpPr>
        <p:spPr/>
        <p:txBody>
          <a:bodyPr/>
          <a:lstStyle/>
          <a:p>
            <a:r>
              <a:rPr lang="en-US" dirty="0"/>
              <a:t>Think Pair Share</a:t>
            </a:r>
          </a:p>
        </p:txBody>
      </p:sp>
      <p:sp>
        <p:nvSpPr>
          <p:cNvPr id="3" name="Content Placeholder 2">
            <a:extLst>
              <a:ext uri="{FF2B5EF4-FFF2-40B4-BE49-F238E27FC236}">
                <a16:creationId xmlns:a16="http://schemas.microsoft.com/office/drawing/2014/main" id="{6461FF80-E3E3-A0FB-E50C-BAA7E9006588}"/>
              </a:ext>
            </a:extLst>
          </p:cNvPr>
          <p:cNvSpPr>
            <a:spLocks noGrp="1"/>
          </p:cNvSpPr>
          <p:nvPr>
            <p:ph idx="1"/>
          </p:nvPr>
        </p:nvSpPr>
        <p:spPr/>
        <p:txBody>
          <a:bodyPr/>
          <a:lstStyle/>
          <a:p>
            <a:pPr marL="0" indent="0">
              <a:buNone/>
            </a:pPr>
            <a:r>
              <a:rPr lang="en-US" dirty="0"/>
              <a:t>Which professor are you more likely to ask questions about your exam?</a:t>
            </a:r>
          </a:p>
        </p:txBody>
      </p:sp>
    </p:spTree>
    <p:extLst>
      <p:ext uri="{BB962C8B-B14F-4D97-AF65-F5344CB8AC3E}">
        <p14:creationId xmlns:p14="http://schemas.microsoft.com/office/powerpoint/2010/main" val="331319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278B-EF26-A214-067E-D205BC2B1D76}"/>
              </a:ext>
            </a:extLst>
          </p:cNvPr>
          <p:cNvSpPr>
            <a:spLocks noGrp="1"/>
          </p:cNvSpPr>
          <p:nvPr>
            <p:ph type="title"/>
          </p:nvPr>
        </p:nvSpPr>
        <p:spPr/>
        <p:txBody>
          <a:bodyPr/>
          <a:lstStyle/>
          <a:p>
            <a:r>
              <a:rPr lang="en-US" dirty="0"/>
              <a:t>SEP project resources</a:t>
            </a:r>
          </a:p>
        </p:txBody>
      </p:sp>
      <p:sp>
        <p:nvSpPr>
          <p:cNvPr id="3" name="Content Placeholder 2">
            <a:extLst>
              <a:ext uri="{FF2B5EF4-FFF2-40B4-BE49-F238E27FC236}">
                <a16:creationId xmlns:a16="http://schemas.microsoft.com/office/drawing/2014/main" id="{F7974152-0BCA-2919-F8BA-D6D148949C12}"/>
              </a:ext>
            </a:extLst>
          </p:cNvPr>
          <p:cNvSpPr>
            <a:spLocks noGrp="1"/>
          </p:cNvSpPr>
          <p:nvPr>
            <p:ph idx="1"/>
          </p:nvPr>
        </p:nvSpPr>
        <p:spPr/>
        <p:txBody>
          <a:bodyPr>
            <a:normAutofit fontScale="92500" lnSpcReduction="10000"/>
          </a:bodyPr>
          <a:lstStyle/>
          <a:p>
            <a:r>
              <a:rPr lang="en-US" dirty="0"/>
              <a:t>Student Experience Project</a:t>
            </a:r>
            <a:br>
              <a:rPr lang="en-US" dirty="0"/>
            </a:br>
            <a:r>
              <a:rPr lang="en-US" dirty="0">
                <a:hlinkClick r:id="rId2"/>
              </a:rPr>
              <a:t>https://studentexperienceproject.org/</a:t>
            </a:r>
            <a:endParaRPr lang="en-US" dirty="0"/>
          </a:p>
          <a:p>
            <a:endParaRPr lang="en-US" dirty="0"/>
          </a:p>
          <a:p>
            <a:r>
              <a:rPr lang="en-US" dirty="0"/>
              <a:t>Syllabus Module</a:t>
            </a:r>
            <a:br>
              <a:rPr lang="en-US" dirty="0"/>
            </a:br>
            <a:r>
              <a:rPr lang="en-US" dirty="0">
                <a:hlinkClick r:id="rId3"/>
              </a:rPr>
              <a:t>https://library.studentexperienceproject.org/</a:t>
            </a:r>
            <a:br>
              <a:rPr lang="en-US" dirty="0">
                <a:hlinkClick r:id="rId3"/>
              </a:rPr>
            </a:br>
            <a:r>
              <a:rPr lang="en-US" dirty="0">
                <a:hlinkClick r:id="rId3"/>
              </a:rPr>
              <a:t>courses/syllabus</a:t>
            </a:r>
            <a:endParaRPr lang="en-US" dirty="0"/>
          </a:p>
          <a:p>
            <a:endParaRPr lang="en-US" dirty="0"/>
          </a:p>
          <a:p>
            <a:r>
              <a:rPr lang="en-US" dirty="0"/>
              <a:t>Wise Feedback</a:t>
            </a:r>
            <a:br>
              <a:rPr lang="en-US" dirty="0"/>
            </a:br>
            <a:r>
              <a:rPr lang="en-US" dirty="0">
                <a:hlinkClick r:id="rId4"/>
              </a:rPr>
              <a:t>https://studentexperienceproject.org/change_idea/</a:t>
            </a:r>
            <a:br>
              <a:rPr lang="en-US" dirty="0">
                <a:hlinkClick r:id="rId4"/>
              </a:rPr>
            </a:br>
            <a:r>
              <a:rPr lang="en-US" dirty="0">
                <a:hlinkClick r:id="rId4"/>
              </a:rPr>
              <a:t>creating-a-wise-feedback-framing-statement/</a:t>
            </a:r>
            <a:r>
              <a:rPr lang="en-US" dirty="0"/>
              <a:t> </a:t>
            </a:r>
          </a:p>
        </p:txBody>
      </p:sp>
      <p:pic>
        <p:nvPicPr>
          <p:cNvPr id="5" name="Picture 4">
            <a:extLst>
              <a:ext uri="{FF2B5EF4-FFF2-40B4-BE49-F238E27FC236}">
                <a16:creationId xmlns:a16="http://schemas.microsoft.com/office/drawing/2014/main" id="{DF0F8A06-417D-2E60-369E-05DC41EEE1DA}"/>
              </a:ext>
            </a:extLst>
          </p:cNvPr>
          <p:cNvPicPr>
            <a:picLocks noChangeAspect="1"/>
          </p:cNvPicPr>
          <p:nvPr/>
        </p:nvPicPr>
        <p:blipFill>
          <a:blip r:embed="rId5"/>
          <a:stretch>
            <a:fillRect/>
          </a:stretch>
        </p:blipFill>
        <p:spPr>
          <a:xfrm>
            <a:off x="9774985" y="1064424"/>
            <a:ext cx="1381318" cy="1381318"/>
          </a:xfrm>
          <a:prstGeom prst="rect">
            <a:avLst/>
          </a:prstGeom>
        </p:spPr>
      </p:pic>
      <p:pic>
        <p:nvPicPr>
          <p:cNvPr id="6" name="Picture 5">
            <a:extLst>
              <a:ext uri="{FF2B5EF4-FFF2-40B4-BE49-F238E27FC236}">
                <a16:creationId xmlns:a16="http://schemas.microsoft.com/office/drawing/2014/main" id="{23209E17-3901-916A-F8CA-D0D0C3368EF3}"/>
              </a:ext>
            </a:extLst>
          </p:cNvPr>
          <p:cNvPicPr>
            <a:picLocks noChangeAspect="1"/>
          </p:cNvPicPr>
          <p:nvPr/>
        </p:nvPicPr>
        <p:blipFill>
          <a:blip r:embed="rId6"/>
          <a:stretch>
            <a:fillRect/>
          </a:stretch>
        </p:blipFill>
        <p:spPr>
          <a:xfrm>
            <a:off x="9774985" y="4412258"/>
            <a:ext cx="1381318" cy="1381318"/>
          </a:xfrm>
          <a:prstGeom prst="rect">
            <a:avLst/>
          </a:prstGeom>
        </p:spPr>
      </p:pic>
      <p:pic>
        <p:nvPicPr>
          <p:cNvPr id="9" name="Picture 8">
            <a:extLst>
              <a:ext uri="{FF2B5EF4-FFF2-40B4-BE49-F238E27FC236}">
                <a16:creationId xmlns:a16="http://schemas.microsoft.com/office/drawing/2014/main" id="{097C46F4-E665-5959-7C7E-6EFB675D2EB1}"/>
              </a:ext>
            </a:extLst>
          </p:cNvPr>
          <p:cNvPicPr>
            <a:picLocks noChangeAspect="1"/>
          </p:cNvPicPr>
          <p:nvPr/>
        </p:nvPicPr>
        <p:blipFill>
          <a:blip r:embed="rId7"/>
          <a:stretch>
            <a:fillRect/>
          </a:stretch>
        </p:blipFill>
        <p:spPr>
          <a:xfrm>
            <a:off x="9774985" y="2738341"/>
            <a:ext cx="1381318" cy="1381318"/>
          </a:xfrm>
          <a:prstGeom prst="rect">
            <a:avLst/>
          </a:prstGeom>
        </p:spPr>
      </p:pic>
    </p:spTree>
    <p:extLst>
      <p:ext uri="{BB962C8B-B14F-4D97-AF65-F5344CB8AC3E}">
        <p14:creationId xmlns:p14="http://schemas.microsoft.com/office/powerpoint/2010/main" val="106251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5EDAE-E47C-DB65-E58D-71FB6F73C4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EBD77-D17F-61CC-D6EA-A4A32563793B}"/>
              </a:ext>
            </a:extLst>
          </p:cNvPr>
          <p:cNvSpPr>
            <a:spLocks noGrp="1"/>
          </p:cNvSpPr>
          <p:nvPr>
            <p:ph type="ctrTitle"/>
          </p:nvPr>
        </p:nvSpPr>
        <p:spPr>
          <a:xfrm>
            <a:off x="1524000" y="543427"/>
            <a:ext cx="9144000" cy="2075053"/>
          </a:xfrm>
        </p:spPr>
        <p:txBody>
          <a:bodyPr>
            <a:noAutofit/>
          </a:bodyPr>
          <a:lstStyle/>
          <a:p>
            <a:r>
              <a:rPr lang="en-US" sz="4400" dirty="0"/>
              <a:t>Two Easy Student Experience Project (SEP) Activities to Foster a Sense of Belonging in Your Course</a:t>
            </a:r>
          </a:p>
        </p:txBody>
      </p:sp>
      <p:sp>
        <p:nvSpPr>
          <p:cNvPr id="5" name="Subtitle 4">
            <a:extLst>
              <a:ext uri="{FF2B5EF4-FFF2-40B4-BE49-F238E27FC236}">
                <a16:creationId xmlns:a16="http://schemas.microsoft.com/office/drawing/2014/main" id="{3A8418AE-AE83-1AF7-46B4-75B4ABF07FBA}"/>
              </a:ext>
            </a:extLst>
          </p:cNvPr>
          <p:cNvSpPr>
            <a:spLocks noGrp="1"/>
          </p:cNvSpPr>
          <p:nvPr>
            <p:ph type="subTitle" idx="1"/>
          </p:nvPr>
        </p:nvSpPr>
        <p:spPr>
          <a:xfrm>
            <a:off x="1524000" y="2966291"/>
            <a:ext cx="9144000" cy="1229161"/>
          </a:xfrm>
        </p:spPr>
        <p:txBody>
          <a:bodyPr>
            <a:normAutofit/>
          </a:bodyPr>
          <a:lstStyle/>
          <a:p>
            <a:r>
              <a:rPr lang="en-US" dirty="0"/>
              <a:t>Juan M. Caicedo</a:t>
            </a:r>
            <a:br>
              <a:rPr lang="en-US" dirty="0"/>
            </a:br>
            <a:r>
              <a:rPr lang="en-US" dirty="0"/>
              <a:t>Civil and Environmental Engineering</a:t>
            </a:r>
            <a:br>
              <a:rPr lang="en-US" dirty="0"/>
            </a:br>
            <a:r>
              <a:rPr lang="en-US" dirty="0"/>
              <a:t>caicedo@cec.sc.edu</a:t>
            </a:r>
          </a:p>
        </p:txBody>
      </p:sp>
    </p:spTree>
    <p:extLst>
      <p:ext uri="{BB962C8B-B14F-4D97-AF65-F5344CB8AC3E}">
        <p14:creationId xmlns:p14="http://schemas.microsoft.com/office/powerpoint/2010/main" val="200713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EC37-3400-391F-3D78-EFF6B8523E68}"/>
              </a:ext>
            </a:extLst>
          </p:cNvPr>
          <p:cNvSpPr>
            <a:spLocks noGrp="1"/>
          </p:cNvSpPr>
          <p:nvPr>
            <p:ph type="title"/>
          </p:nvPr>
        </p:nvSpPr>
        <p:spPr/>
        <p:txBody>
          <a:bodyPr anchor="ctr">
            <a:normAutofit/>
          </a:bodyPr>
          <a:lstStyle/>
          <a:p>
            <a:r>
              <a:rPr lang="en-US" dirty="0"/>
              <a:t>Session outcomes</a:t>
            </a:r>
          </a:p>
        </p:txBody>
      </p:sp>
      <p:sp>
        <p:nvSpPr>
          <p:cNvPr id="3" name="Content Placeholder 2">
            <a:extLst>
              <a:ext uri="{FF2B5EF4-FFF2-40B4-BE49-F238E27FC236}">
                <a16:creationId xmlns:a16="http://schemas.microsoft.com/office/drawing/2014/main" id="{1753C46E-DFF0-3BF3-3721-B794B654B0E9}"/>
              </a:ext>
            </a:extLst>
          </p:cNvPr>
          <p:cNvSpPr>
            <a:spLocks noGrp="1"/>
          </p:cNvSpPr>
          <p:nvPr>
            <p:ph idx="1"/>
          </p:nvPr>
        </p:nvSpPr>
        <p:spPr/>
        <p:txBody>
          <a:bodyPr/>
          <a:lstStyle/>
          <a:p>
            <a:pPr marL="0" indent="0">
              <a:buNone/>
            </a:pPr>
            <a:r>
              <a:rPr lang="en-US" dirty="0"/>
              <a:t>By the end of this session:</a:t>
            </a:r>
          </a:p>
          <a:p>
            <a:pPr marL="514350" indent="-514350">
              <a:buFont typeface="+mj-lt"/>
              <a:buAutoNum type="arabicPeriod"/>
            </a:pPr>
            <a:r>
              <a:rPr lang="en-US" dirty="0"/>
              <a:t>Describe the main idea behind the Student Experience Project (SEP)</a:t>
            </a:r>
          </a:p>
          <a:p>
            <a:pPr marL="514350" indent="-514350">
              <a:buFont typeface="+mj-lt"/>
              <a:buAutoNum type="arabicPeriod"/>
            </a:pPr>
            <a:r>
              <a:rPr lang="en-US" dirty="0"/>
              <a:t>Describe two SEP opportunities</a:t>
            </a:r>
          </a:p>
          <a:p>
            <a:pPr marL="514350" indent="-514350">
              <a:buFont typeface="+mj-lt"/>
              <a:buAutoNum type="arabicPeriod"/>
            </a:pPr>
            <a:r>
              <a:rPr lang="en-US" dirty="0"/>
              <a:t>Find additional resources about SEP</a:t>
            </a:r>
          </a:p>
        </p:txBody>
      </p:sp>
      <p:sp>
        <p:nvSpPr>
          <p:cNvPr id="122" name="TextBox 121">
            <a:extLst>
              <a:ext uri="{FF2B5EF4-FFF2-40B4-BE49-F238E27FC236}">
                <a16:creationId xmlns:a16="http://schemas.microsoft.com/office/drawing/2014/main" id="{BA51C10D-1539-09F6-19A1-673ABE45FC36}"/>
              </a:ext>
            </a:extLst>
          </p:cNvPr>
          <p:cNvSpPr txBox="1"/>
          <p:nvPr/>
        </p:nvSpPr>
        <p:spPr>
          <a:xfrm>
            <a:off x="1408014" y="642507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2838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E2CD0-D819-CA29-E4B1-236BA4BF3426}"/>
              </a:ext>
            </a:extLst>
          </p:cNvPr>
          <p:cNvSpPr>
            <a:spLocks noGrp="1"/>
          </p:cNvSpPr>
          <p:nvPr>
            <p:ph type="title"/>
          </p:nvPr>
        </p:nvSpPr>
        <p:spPr/>
        <p:txBody>
          <a:bodyPr/>
          <a:lstStyle/>
          <a:p>
            <a:r>
              <a:rPr lang="en-US" dirty="0"/>
              <a:t>SEP</a:t>
            </a:r>
          </a:p>
        </p:txBody>
      </p:sp>
      <p:sp>
        <p:nvSpPr>
          <p:cNvPr id="5" name="Text Placeholder 4">
            <a:extLst>
              <a:ext uri="{FF2B5EF4-FFF2-40B4-BE49-F238E27FC236}">
                <a16:creationId xmlns:a16="http://schemas.microsoft.com/office/drawing/2014/main" id="{EB999037-0CAD-9925-6C2B-BC43C2CE78D6}"/>
              </a:ext>
            </a:extLst>
          </p:cNvPr>
          <p:cNvSpPr>
            <a:spLocks noGrp="1"/>
          </p:cNvSpPr>
          <p:nvPr>
            <p:ph type="body" idx="1"/>
          </p:nvPr>
        </p:nvSpPr>
        <p:spPr/>
        <p:txBody>
          <a:bodyPr/>
          <a:lstStyle/>
          <a:p>
            <a:r>
              <a:rPr lang="en-US" dirty="0"/>
              <a:t>From the SEP First Day Toolkit</a:t>
            </a:r>
          </a:p>
        </p:txBody>
      </p:sp>
    </p:spTree>
    <p:extLst>
      <p:ext uri="{BB962C8B-B14F-4D97-AF65-F5344CB8AC3E}">
        <p14:creationId xmlns:p14="http://schemas.microsoft.com/office/powerpoint/2010/main" val="71307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 name="Oval 2">
            <a:extLst>
              <a:ext uri="{FF2B5EF4-FFF2-40B4-BE49-F238E27FC236}">
                <a16:creationId xmlns:a16="http://schemas.microsoft.com/office/drawing/2014/main" id="{EEB9C361-F22F-784B-BD4B-159978F79964}"/>
              </a:ext>
            </a:extLst>
          </p:cNvPr>
          <p:cNvSpPr/>
          <p:nvPr/>
        </p:nvSpPr>
        <p:spPr>
          <a:xfrm>
            <a:off x="9911443" y="3741024"/>
            <a:ext cx="195943" cy="205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60A76DD-A390-D84B-AF9A-87827CC4860C}"/>
              </a:ext>
            </a:extLst>
          </p:cNvPr>
          <p:cNvSpPr/>
          <p:nvPr/>
        </p:nvSpPr>
        <p:spPr>
          <a:xfrm>
            <a:off x="7168239" y="3894727"/>
            <a:ext cx="228600" cy="3257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10;&#10;Description automatically generated">
            <a:extLst>
              <a:ext uri="{FF2B5EF4-FFF2-40B4-BE49-F238E27FC236}">
                <a16:creationId xmlns:a16="http://schemas.microsoft.com/office/drawing/2014/main" id="{5A3991EC-3691-8D46-877E-EE6C9FA1B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04"/>
            <a:ext cx="12192000" cy="68211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EA23CF93-BFA0-7D4E-A9AA-7607A52E7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1"/>
            <a:ext cx="12192000" cy="6846957"/>
          </a:xfrm>
          <a:prstGeom prst="rect">
            <a:avLst/>
          </a:prstGeom>
        </p:spPr>
      </p:pic>
    </p:spTree>
    <p:extLst>
      <p:ext uri="{BB962C8B-B14F-4D97-AF65-F5344CB8AC3E}">
        <p14:creationId xmlns:p14="http://schemas.microsoft.com/office/powerpoint/2010/main" val="48345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F9F0D196-F562-2B4A-AB42-0FAE355A9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23"/>
            <a:ext cx="12192000" cy="68359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6" name="Picture 5" descr="Diagram, text&#10;&#10;Description automatically generated">
            <a:extLst>
              <a:ext uri="{FF2B5EF4-FFF2-40B4-BE49-F238E27FC236}">
                <a16:creationId xmlns:a16="http://schemas.microsoft.com/office/drawing/2014/main" id="{D42EDFA2-DC11-E24A-A9AE-4FCFFAC4E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
            <a:ext cx="12192000" cy="6857450"/>
          </a:xfrm>
          <a:prstGeom prst="rect">
            <a:avLst/>
          </a:prstGeom>
        </p:spPr>
      </p:pic>
    </p:spTree>
    <p:extLst>
      <p:ext uri="{BB962C8B-B14F-4D97-AF65-F5344CB8AC3E}">
        <p14:creationId xmlns:p14="http://schemas.microsoft.com/office/powerpoint/2010/main" val="89709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6" name="Picture 5" descr="Diagram, text&#10;&#10;Description automatically generated">
            <a:extLst>
              <a:ext uri="{FF2B5EF4-FFF2-40B4-BE49-F238E27FC236}">
                <a16:creationId xmlns:a16="http://schemas.microsoft.com/office/drawing/2014/main" id="{41C67A8C-F85A-B34B-A10B-C5BCA6903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4"/>
            <a:ext cx="12192000" cy="6838771"/>
          </a:xfrm>
          <a:prstGeom prst="rect">
            <a:avLst/>
          </a:prstGeom>
        </p:spPr>
      </p:pic>
    </p:spTree>
    <p:extLst>
      <p:ext uri="{BB962C8B-B14F-4D97-AF65-F5344CB8AC3E}">
        <p14:creationId xmlns:p14="http://schemas.microsoft.com/office/powerpoint/2010/main" val="79129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1" name="Google Shape;801;p83" descr="aculty Mindset by URM.pdf"/>
          <p:cNvSpPr txBox="1"/>
          <p:nvPr/>
        </p:nvSpPr>
        <p:spPr>
          <a:xfrm>
            <a:off x="0" y="0"/>
            <a:ext cx="4064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4" name="Rectangle 3">
            <a:extLst>
              <a:ext uri="{FF2B5EF4-FFF2-40B4-BE49-F238E27FC236}">
                <a16:creationId xmlns:a16="http://schemas.microsoft.com/office/drawing/2014/main" id="{4C744262-1AF0-8241-B86C-5070881EAC46}"/>
              </a:ext>
            </a:extLst>
          </p:cNvPr>
          <p:cNvSpPr/>
          <p:nvPr/>
        </p:nvSpPr>
        <p:spPr>
          <a:xfrm>
            <a:off x="1775637" y="1839433"/>
            <a:ext cx="2041104" cy="669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F401C0A-3347-C247-8137-A179944DE958}"/>
              </a:ext>
            </a:extLst>
          </p:cNvPr>
          <p:cNvSpPr/>
          <p:nvPr/>
        </p:nvSpPr>
        <p:spPr>
          <a:xfrm>
            <a:off x="5044831" y="5664012"/>
            <a:ext cx="1409132" cy="375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DE5EA16-678F-424D-A72F-3ECB03E658EA}"/>
              </a:ext>
            </a:extLst>
          </p:cNvPr>
          <p:cNvSpPr/>
          <p:nvPr/>
        </p:nvSpPr>
        <p:spPr>
          <a:xfrm>
            <a:off x="2397296" y="5664011"/>
            <a:ext cx="1409132" cy="375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bar chart&#10;&#10;Description automatically generated">
            <a:extLst>
              <a:ext uri="{FF2B5EF4-FFF2-40B4-BE49-F238E27FC236}">
                <a16:creationId xmlns:a16="http://schemas.microsoft.com/office/drawing/2014/main" id="{367CC8F4-EEFD-E848-9502-C48FCECEC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6"/>
            <a:ext cx="12192000" cy="6850827"/>
          </a:xfrm>
          <a:prstGeom prst="rect">
            <a:avLst/>
          </a:prstGeom>
        </p:spPr>
      </p:pic>
    </p:spTree>
    <p:extLst>
      <p:ext uri="{BB962C8B-B14F-4D97-AF65-F5344CB8AC3E}">
        <p14:creationId xmlns:p14="http://schemas.microsoft.com/office/powerpoint/2010/main" val="962481239"/>
      </p:ext>
    </p:extLst>
  </p:cSld>
  <p:clrMapOvr>
    <a:masterClrMapping/>
  </p:clrMapOvr>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sc_education_powerpoint" id="{920374BB-F357-BD47-BBD0-F2C1B002A038}" vid="{4DEE6C4F-59D8-9642-9E56-C967E03259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BBC311-7ABD-44C0-84D2-ACCEC08BB7B0}">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13020</TotalTime>
  <Words>2093</Words>
  <Application>Microsoft Office PowerPoint</Application>
  <PresentationFormat>Widescreen</PresentationFormat>
  <Paragraphs>88</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Aktiv Grotesk</vt:lpstr>
      <vt:lpstr>Arial</vt:lpstr>
      <vt:lpstr>Calibri</vt:lpstr>
      <vt:lpstr>Impact</vt:lpstr>
      <vt:lpstr>Nunito Light</vt:lpstr>
      <vt:lpstr>Raleway Thin</vt:lpstr>
      <vt:lpstr>UofSC Simple Theme</vt:lpstr>
      <vt:lpstr>Two Easy Student Experience Project (SEP) Activities to Foster a Sense of Belonging in Your Course</vt:lpstr>
      <vt:lpstr>Session outcomes</vt:lpstr>
      <vt:lpstr>SEP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(Structured) Think Pair Share</vt:lpstr>
      <vt:lpstr>(Structured) Think Pair Share</vt:lpstr>
      <vt:lpstr>(Structured) Think Pair Share</vt:lpstr>
      <vt:lpstr>Syllabus Module</vt:lpstr>
      <vt:lpstr>First Day Toolkit</vt:lpstr>
      <vt:lpstr>Think Pair Share</vt:lpstr>
      <vt:lpstr>SEP project resources</vt:lpstr>
      <vt:lpstr>Two Easy Student Experience Project (SEP) Activities to Foster a Sense of Belonging in Your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Caicedo, Juan</dc:creator>
  <cp:lastModifiedBy>Seibles, Kimberly</cp:lastModifiedBy>
  <cp:revision>7</cp:revision>
  <dcterms:created xsi:type="dcterms:W3CDTF">2022-06-23T03:05:12Z</dcterms:created>
  <dcterms:modified xsi:type="dcterms:W3CDTF">2024-10-22T13:49:49Z</dcterms:modified>
</cp:coreProperties>
</file>