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57" r:id="rId3"/>
    <p:sldId id="258" r:id="rId4"/>
    <p:sldId id="261" r:id="rId5"/>
    <p:sldId id="262" r:id="rId6"/>
    <p:sldId id="260"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8"/>
    <p:restoredTop sz="94662"/>
  </p:normalViewPr>
  <p:slideViewPr>
    <p:cSldViewPr snapToGrid="0">
      <p:cViewPr varScale="1">
        <p:scale>
          <a:sx n="109" d="100"/>
          <a:sy n="109" d="100"/>
        </p:scale>
        <p:origin x="4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hyperlink" Target="https://dl.acm.org/doi/pdf/10.1145/3059454.3059468" TargetMode="Externa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dl.acm.org/doi/pdf/10.1145/3059454.3059468" TargetMode="External"/><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81A3893-4E53-49A8-B33F-CFBC0D3448C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D21699F-ADC7-4375-9F7E-28554266AA2A}">
      <dgm:prSet/>
      <dgm:spPr/>
      <dgm:t>
        <a:bodyPr/>
        <a:lstStyle/>
        <a:p>
          <a:r>
            <a:rPr lang="en-US"/>
            <a:t>Invite Student Reflection on the peer-review process and the feedback they received from their peer(s).  </a:t>
          </a:r>
        </a:p>
      </dgm:t>
    </dgm:pt>
    <dgm:pt modelId="{07AAD5CA-E83E-468A-B752-54560DAEC304}" type="parTrans" cxnId="{A0E34AA7-14DD-476D-AEDB-30C773D128DA}">
      <dgm:prSet/>
      <dgm:spPr/>
      <dgm:t>
        <a:bodyPr/>
        <a:lstStyle/>
        <a:p>
          <a:endParaRPr lang="en-US"/>
        </a:p>
      </dgm:t>
    </dgm:pt>
    <dgm:pt modelId="{22471201-09F4-4C55-BE5B-7D569BC144C1}" type="sibTrans" cxnId="{A0E34AA7-14DD-476D-AEDB-30C773D128DA}">
      <dgm:prSet/>
      <dgm:spPr/>
      <dgm:t>
        <a:bodyPr/>
        <a:lstStyle/>
        <a:p>
          <a:endParaRPr lang="en-US"/>
        </a:p>
      </dgm:t>
    </dgm:pt>
    <dgm:pt modelId="{BF9B434B-B721-4700-B7C9-D3EE69B463A9}">
      <dgm:prSet/>
      <dgm:spPr/>
      <dgm:t>
        <a:bodyPr/>
        <a:lstStyle/>
        <a:p>
          <a:r>
            <a:rPr lang="en-US"/>
            <a:t>Invite Open-Responses. </a:t>
          </a:r>
        </a:p>
      </dgm:t>
    </dgm:pt>
    <dgm:pt modelId="{8AF0A4CE-D462-4091-848F-75211796EEB3}" type="parTrans" cxnId="{63F647F2-DB57-40D7-9522-1400645332A5}">
      <dgm:prSet/>
      <dgm:spPr/>
      <dgm:t>
        <a:bodyPr/>
        <a:lstStyle/>
        <a:p>
          <a:endParaRPr lang="en-US"/>
        </a:p>
      </dgm:t>
    </dgm:pt>
    <dgm:pt modelId="{0B05DF9E-39F6-4192-A1B4-4BD058AA304A}" type="sibTrans" cxnId="{63F647F2-DB57-40D7-9522-1400645332A5}">
      <dgm:prSet/>
      <dgm:spPr/>
      <dgm:t>
        <a:bodyPr/>
        <a:lstStyle/>
        <a:p>
          <a:endParaRPr lang="en-US"/>
        </a:p>
      </dgm:t>
    </dgm:pt>
    <dgm:pt modelId="{AFCACC84-B070-4B4C-92EF-D0D7C8F66D5E}" type="pres">
      <dgm:prSet presAssocID="{D81A3893-4E53-49A8-B33F-CFBC0D3448C4}" presName="hierChild1" presStyleCnt="0">
        <dgm:presLayoutVars>
          <dgm:chPref val="1"/>
          <dgm:dir/>
          <dgm:animOne val="branch"/>
          <dgm:animLvl val="lvl"/>
          <dgm:resizeHandles/>
        </dgm:presLayoutVars>
      </dgm:prSet>
      <dgm:spPr/>
    </dgm:pt>
    <dgm:pt modelId="{9A0FD378-4136-B245-8478-4ECBA142E341}" type="pres">
      <dgm:prSet presAssocID="{7D21699F-ADC7-4375-9F7E-28554266AA2A}" presName="hierRoot1" presStyleCnt="0"/>
      <dgm:spPr/>
    </dgm:pt>
    <dgm:pt modelId="{435F5BF1-1B84-DA41-B5D8-0C8360CC4E81}" type="pres">
      <dgm:prSet presAssocID="{7D21699F-ADC7-4375-9F7E-28554266AA2A}" presName="composite" presStyleCnt="0"/>
      <dgm:spPr/>
    </dgm:pt>
    <dgm:pt modelId="{ADD9F1A9-DD2F-EA49-A721-24B47F5B3549}" type="pres">
      <dgm:prSet presAssocID="{7D21699F-ADC7-4375-9F7E-28554266AA2A}" presName="background" presStyleLbl="node0" presStyleIdx="0" presStyleCnt="2"/>
      <dgm:spPr/>
    </dgm:pt>
    <dgm:pt modelId="{36A068E9-9AB5-7045-9813-090B115C590F}" type="pres">
      <dgm:prSet presAssocID="{7D21699F-ADC7-4375-9F7E-28554266AA2A}" presName="text" presStyleLbl="fgAcc0" presStyleIdx="0" presStyleCnt="2">
        <dgm:presLayoutVars>
          <dgm:chPref val="3"/>
        </dgm:presLayoutVars>
      </dgm:prSet>
      <dgm:spPr/>
    </dgm:pt>
    <dgm:pt modelId="{43FC6614-3117-174D-8AF3-8B49B81AC58B}" type="pres">
      <dgm:prSet presAssocID="{7D21699F-ADC7-4375-9F7E-28554266AA2A}" presName="hierChild2" presStyleCnt="0"/>
      <dgm:spPr/>
    </dgm:pt>
    <dgm:pt modelId="{836BF00D-6EB3-E747-ACB9-1E5BC11D0040}" type="pres">
      <dgm:prSet presAssocID="{BF9B434B-B721-4700-B7C9-D3EE69B463A9}" presName="hierRoot1" presStyleCnt="0"/>
      <dgm:spPr/>
    </dgm:pt>
    <dgm:pt modelId="{A7DEBF2A-7D4A-7F40-AB43-ABF07391BD51}" type="pres">
      <dgm:prSet presAssocID="{BF9B434B-B721-4700-B7C9-D3EE69B463A9}" presName="composite" presStyleCnt="0"/>
      <dgm:spPr/>
    </dgm:pt>
    <dgm:pt modelId="{F312B7B3-7BB3-B649-AA3D-BC5224ADA3DB}" type="pres">
      <dgm:prSet presAssocID="{BF9B434B-B721-4700-B7C9-D3EE69B463A9}" presName="background" presStyleLbl="node0" presStyleIdx="1" presStyleCnt="2"/>
      <dgm:spPr/>
    </dgm:pt>
    <dgm:pt modelId="{2C4611F0-7F5A-CD4B-802F-FC12D6438FDB}" type="pres">
      <dgm:prSet presAssocID="{BF9B434B-B721-4700-B7C9-D3EE69B463A9}" presName="text" presStyleLbl="fgAcc0" presStyleIdx="1" presStyleCnt="2">
        <dgm:presLayoutVars>
          <dgm:chPref val="3"/>
        </dgm:presLayoutVars>
      </dgm:prSet>
      <dgm:spPr/>
    </dgm:pt>
    <dgm:pt modelId="{564DE8B9-30AA-B947-9E85-2DDC249B65F7}" type="pres">
      <dgm:prSet presAssocID="{BF9B434B-B721-4700-B7C9-D3EE69B463A9}" presName="hierChild2" presStyleCnt="0"/>
      <dgm:spPr/>
    </dgm:pt>
  </dgm:ptLst>
  <dgm:cxnLst>
    <dgm:cxn modelId="{82EDE305-2AEB-324B-B64D-E1270CBC5619}" type="presOf" srcId="{D81A3893-4E53-49A8-B33F-CFBC0D3448C4}" destId="{AFCACC84-B070-4B4C-92EF-D0D7C8F66D5E}" srcOrd="0" destOrd="0" presId="urn:microsoft.com/office/officeart/2005/8/layout/hierarchy1"/>
    <dgm:cxn modelId="{E951E373-21F7-DE40-8996-0E3B89E1278A}" type="presOf" srcId="{BF9B434B-B721-4700-B7C9-D3EE69B463A9}" destId="{2C4611F0-7F5A-CD4B-802F-FC12D6438FDB}" srcOrd="0" destOrd="0" presId="urn:microsoft.com/office/officeart/2005/8/layout/hierarchy1"/>
    <dgm:cxn modelId="{A0E34AA7-14DD-476D-AEDB-30C773D128DA}" srcId="{D81A3893-4E53-49A8-B33F-CFBC0D3448C4}" destId="{7D21699F-ADC7-4375-9F7E-28554266AA2A}" srcOrd="0" destOrd="0" parTransId="{07AAD5CA-E83E-468A-B752-54560DAEC304}" sibTransId="{22471201-09F4-4C55-BE5B-7D569BC144C1}"/>
    <dgm:cxn modelId="{E6D1A3B7-96D1-1448-BA8C-841B24DA6282}" type="presOf" srcId="{7D21699F-ADC7-4375-9F7E-28554266AA2A}" destId="{36A068E9-9AB5-7045-9813-090B115C590F}" srcOrd="0" destOrd="0" presId="urn:microsoft.com/office/officeart/2005/8/layout/hierarchy1"/>
    <dgm:cxn modelId="{63F647F2-DB57-40D7-9522-1400645332A5}" srcId="{D81A3893-4E53-49A8-B33F-CFBC0D3448C4}" destId="{BF9B434B-B721-4700-B7C9-D3EE69B463A9}" srcOrd="1" destOrd="0" parTransId="{8AF0A4CE-D462-4091-848F-75211796EEB3}" sibTransId="{0B05DF9E-39F6-4192-A1B4-4BD058AA304A}"/>
    <dgm:cxn modelId="{2CD1F37B-7A78-2649-83E0-F59F76A9517E}" type="presParOf" srcId="{AFCACC84-B070-4B4C-92EF-D0D7C8F66D5E}" destId="{9A0FD378-4136-B245-8478-4ECBA142E341}" srcOrd="0" destOrd="0" presId="urn:microsoft.com/office/officeart/2005/8/layout/hierarchy1"/>
    <dgm:cxn modelId="{62808DCA-5C82-474C-ADDD-9056752CF1AB}" type="presParOf" srcId="{9A0FD378-4136-B245-8478-4ECBA142E341}" destId="{435F5BF1-1B84-DA41-B5D8-0C8360CC4E81}" srcOrd="0" destOrd="0" presId="urn:microsoft.com/office/officeart/2005/8/layout/hierarchy1"/>
    <dgm:cxn modelId="{C35B0A0C-098F-F94E-8EAA-772E6734FA27}" type="presParOf" srcId="{435F5BF1-1B84-DA41-B5D8-0C8360CC4E81}" destId="{ADD9F1A9-DD2F-EA49-A721-24B47F5B3549}" srcOrd="0" destOrd="0" presId="urn:microsoft.com/office/officeart/2005/8/layout/hierarchy1"/>
    <dgm:cxn modelId="{6AF816EC-7783-0640-81F2-D1B414C80466}" type="presParOf" srcId="{435F5BF1-1B84-DA41-B5D8-0C8360CC4E81}" destId="{36A068E9-9AB5-7045-9813-090B115C590F}" srcOrd="1" destOrd="0" presId="urn:microsoft.com/office/officeart/2005/8/layout/hierarchy1"/>
    <dgm:cxn modelId="{652423E0-A09D-A642-B1D4-B74DB8F9B60F}" type="presParOf" srcId="{9A0FD378-4136-B245-8478-4ECBA142E341}" destId="{43FC6614-3117-174D-8AF3-8B49B81AC58B}" srcOrd="1" destOrd="0" presId="urn:microsoft.com/office/officeart/2005/8/layout/hierarchy1"/>
    <dgm:cxn modelId="{7B8EE740-0F19-B546-B5E7-0FBC7708A2A7}" type="presParOf" srcId="{AFCACC84-B070-4B4C-92EF-D0D7C8F66D5E}" destId="{836BF00D-6EB3-E747-ACB9-1E5BC11D0040}" srcOrd="1" destOrd="0" presId="urn:microsoft.com/office/officeart/2005/8/layout/hierarchy1"/>
    <dgm:cxn modelId="{F861EC10-600D-5948-A96B-8B934DF130DB}" type="presParOf" srcId="{836BF00D-6EB3-E747-ACB9-1E5BC11D0040}" destId="{A7DEBF2A-7D4A-7F40-AB43-ABF07391BD51}" srcOrd="0" destOrd="0" presId="urn:microsoft.com/office/officeart/2005/8/layout/hierarchy1"/>
    <dgm:cxn modelId="{64A6BA42-C41A-B34C-ACD8-A3E552879809}" type="presParOf" srcId="{A7DEBF2A-7D4A-7F40-AB43-ABF07391BD51}" destId="{F312B7B3-7BB3-B649-AA3D-BC5224ADA3DB}" srcOrd="0" destOrd="0" presId="urn:microsoft.com/office/officeart/2005/8/layout/hierarchy1"/>
    <dgm:cxn modelId="{A700E414-4B0D-0443-840F-4AC9F4B0FA30}" type="presParOf" srcId="{A7DEBF2A-7D4A-7F40-AB43-ABF07391BD51}" destId="{2C4611F0-7F5A-CD4B-802F-FC12D6438FDB}" srcOrd="1" destOrd="0" presId="urn:microsoft.com/office/officeart/2005/8/layout/hierarchy1"/>
    <dgm:cxn modelId="{9C31B646-824C-4F49-9BB6-733BCC7C7DCF}" type="presParOf" srcId="{836BF00D-6EB3-E747-ACB9-1E5BC11D0040}" destId="{564DE8B9-30AA-B947-9E85-2DDC249B65F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1CC0B-7E73-4F88-B88E-D7E60147552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623E717-1AF0-4766-AE8F-CB38BA9EDF52}">
      <dgm:prSet/>
      <dgm:spPr/>
      <dgm:t>
        <a:bodyPr/>
        <a:lstStyle/>
        <a:p>
          <a:r>
            <a:rPr lang="en-US"/>
            <a:t>How was this peer review session different from previous experiences? (session specific question) </a:t>
          </a:r>
        </a:p>
      </dgm:t>
    </dgm:pt>
    <dgm:pt modelId="{B1A797C0-A5D1-4973-9CDC-6DC110D688D4}" type="parTrans" cxnId="{38B3F169-5D25-4D7D-8A03-629793B3C3B4}">
      <dgm:prSet/>
      <dgm:spPr/>
      <dgm:t>
        <a:bodyPr/>
        <a:lstStyle/>
        <a:p>
          <a:endParaRPr lang="en-US"/>
        </a:p>
      </dgm:t>
    </dgm:pt>
    <dgm:pt modelId="{04A7E144-8086-4B50-81C6-122342E71364}" type="sibTrans" cxnId="{38B3F169-5D25-4D7D-8A03-629793B3C3B4}">
      <dgm:prSet/>
      <dgm:spPr/>
      <dgm:t>
        <a:bodyPr/>
        <a:lstStyle/>
        <a:p>
          <a:endParaRPr lang="en-US"/>
        </a:p>
      </dgm:t>
    </dgm:pt>
    <dgm:pt modelId="{EFBC913A-70B5-487D-BF77-ED7E1ED5D2FA}">
      <dgm:prSet/>
      <dgm:spPr/>
      <dgm:t>
        <a:bodyPr/>
        <a:lstStyle/>
        <a:p>
          <a:r>
            <a:rPr lang="en-US"/>
            <a:t>How did your peer respond to your specific needs/inquiries?(peer specific question) </a:t>
          </a:r>
        </a:p>
      </dgm:t>
    </dgm:pt>
    <dgm:pt modelId="{EADB7E27-D2E7-4C5F-8FDF-8C0799BCA9C4}" type="parTrans" cxnId="{9AA9AEAF-1C07-45C1-8AD5-C6F1D5BCD294}">
      <dgm:prSet/>
      <dgm:spPr/>
      <dgm:t>
        <a:bodyPr/>
        <a:lstStyle/>
        <a:p>
          <a:endParaRPr lang="en-US"/>
        </a:p>
      </dgm:t>
    </dgm:pt>
    <dgm:pt modelId="{0611AB71-B4BF-4D30-9482-AF3789E1891D}" type="sibTrans" cxnId="{9AA9AEAF-1C07-45C1-8AD5-C6F1D5BCD294}">
      <dgm:prSet/>
      <dgm:spPr/>
      <dgm:t>
        <a:bodyPr/>
        <a:lstStyle/>
        <a:p>
          <a:endParaRPr lang="en-US"/>
        </a:p>
      </dgm:t>
    </dgm:pt>
    <dgm:pt modelId="{1551473F-73DD-45E5-9E2F-AB74FB6097C0}">
      <dgm:prSet/>
      <dgm:spPr/>
      <dgm:t>
        <a:bodyPr/>
        <a:lstStyle/>
        <a:p>
          <a:r>
            <a:rPr lang="en-US"/>
            <a:t>What do you have left to work on/edit/revise after the peer review session?  (writer specific question) </a:t>
          </a:r>
        </a:p>
      </dgm:t>
    </dgm:pt>
    <dgm:pt modelId="{BA4DC371-383C-41AE-ACBD-00653BD378CB}" type="parTrans" cxnId="{8D4E8673-CB65-438B-9B89-90F1A45F22AA}">
      <dgm:prSet/>
      <dgm:spPr/>
      <dgm:t>
        <a:bodyPr/>
        <a:lstStyle/>
        <a:p>
          <a:endParaRPr lang="en-US"/>
        </a:p>
      </dgm:t>
    </dgm:pt>
    <dgm:pt modelId="{56AB519C-9AD3-4298-8EFD-8A32F59ED99A}" type="sibTrans" cxnId="{8D4E8673-CB65-438B-9B89-90F1A45F22AA}">
      <dgm:prSet/>
      <dgm:spPr/>
      <dgm:t>
        <a:bodyPr/>
        <a:lstStyle/>
        <a:p>
          <a:endParaRPr lang="en-US"/>
        </a:p>
      </dgm:t>
    </dgm:pt>
    <dgm:pt modelId="{4A1CEF08-D01E-40FA-86EC-F9E679A31ACD}">
      <dgm:prSet/>
      <dgm:spPr/>
      <dgm:t>
        <a:bodyPr/>
        <a:lstStyle/>
        <a:p>
          <a:r>
            <a:rPr lang="en-US"/>
            <a:t>How are you planning to integrate some of the feedback you received? (writer specific question) </a:t>
          </a:r>
        </a:p>
      </dgm:t>
    </dgm:pt>
    <dgm:pt modelId="{F3099027-4BBE-4BA9-AB0F-F23E9DE169FB}" type="parTrans" cxnId="{9147BAEC-72D1-4826-B89C-9B607C6E415B}">
      <dgm:prSet/>
      <dgm:spPr/>
      <dgm:t>
        <a:bodyPr/>
        <a:lstStyle/>
        <a:p>
          <a:endParaRPr lang="en-US"/>
        </a:p>
      </dgm:t>
    </dgm:pt>
    <dgm:pt modelId="{E0082072-0CE2-4AF3-9441-1C197E51D667}" type="sibTrans" cxnId="{9147BAEC-72D1-4826-B89C-9B607C6E415B}">
      <dgm:prSet/>
      <dgm:spPr/>
      <dgm:t>
        <a:bodyPr/>
        <a:lstStyle/>
        <a:p>
          <a:endParaRPr lang="en-US"/>
        </a:p>
      </dgm:t>
    </dgm:pt>
    <dgm:pt modelId="{DF2EE686-5411-2949-81FB-375267F40505}" type="pres">
      <dgm:prSet presAssocID="{2851CC0B-7E73-4F88-B88E-D7E601475526}" presName="vert0" presStyleCnt="0">
        <dgm:presLayoutVars>
          <dgm:dir/>
          <dgm:animOne val="branch"/>
          <dgm:animLvl val="lvl"/>
        </dgm:presLayoutVars>
      </dgm:prSet>
      <dgm:spPr/>
    </dgm:pt>
    <dgm:pt modelId="{257E3413-897E-3B4C-89AC-85DB7EF03786}" type="pres">
      <dgm:prSet presAssocID="{A623E717-1AF0-4766-AE8F-CB38BA9EDF52}" presName="thickLine" presStyleLbl="alignNode1" presStyleIdx="0" presStyleCnt="4"/>
      <dgm:spPr/>
    </dgm:pt>
    <dgm:pt modelId="{6A4E83C6-E2E1-7F4E-8880-6815370AE5DD}" type="pres">
      <dgm:prSet presAssocID="{A623E717-1AF0-4766-AE8F-CB38BA9EDF52}" presName="horz1" presStyleCnt="0"/>
      <dgm:spPr/>
    </dgm:pt>
    <dgm:pt modelId="{1AB8BD0B-2626-6642-8267-45A6BC7E7642}" type="pres">
      <dgm:prSet presAssocID="{A623E717-1AF0-4766-AE8F-CB38BA9EDF52}" presName="tx1" presStyleLbl="revTx" presStyleIdx="0" presStyleCnt="4"/>
      <dgm:spPr/>
    </dgm:pt>
    <dgm:pt modelId="{D2970478-71A6-7C44-98C1-B12CDC80E981}" type="pres">
      <dgm:prSet presAssocID="{A623E717-1AF0-4766-AE8F-CB38BA9EDF52}" presName="vert1" presStyleCnt="0"/>
      <dgm:spPr/>
    </dgm:pt>
    <dgm:pt modelId="{7C545B06-9155-ED40-B054-66B036A9FC73}" type="pres">
      <dgm:prSet presAssocID="{EFBC913A-70B5-487D-BF77-ED7E1ED5D2FA}" presName="thickLine" presStyleLbl="alignNode1" presStyleIdx="1" presStyleCnt="4"/>
      <dgm:spPr/>
    </dgm:pt>
    <dgm:pt modelId="{D60E4CBB-03A0-8345-BE75-2381B87853D6}" type="pres">
      <dgm:prSet presAssocID="{EFBC913A-70B5-487D-BF77-ED7E1ED5D2FA}" presName="horz1" presStyleCnt="0"/>
      <dgm:spPr/>
    </dgm:pt>
    <dgm:pt modelId="{4DC81DEA-ED99-174C-92C5-32CEB0E10737}" type="pres">
      <dgm:prSet presAssocID="{EFBC913A-70B5-487D-BF77-ED7E1ED5D2FA}" presName="tx1" presStyleLbl="revTx" presStyleIdx="1" presStyleCnt="4"/>
      <dgm:spPr/>
    </dgm:pt>
    <dgm:pt modelId="{E8B5372F-0FC7-F744-B296-F505A2795114}" type="pres">
      <dgm:prSet presAssocID="{EFBC913A-70B5-487D-BF77-ED7E1ED5D2FA}" presName="vert1" presStyleCnt="0"/>
      <dgm:spPr/>
    </dgm:pt>
    <dgm:pt modelId="{72410838-87BA-7E4B-B61D-0EE8F088FC46}" type="pres">
      <dgm:prSet presAssocID="{1551473F-73DD-45E5-9E2F-AB74FB6097C0}" presName="thickLine" presStyleLbl="alignNode1" presStyleIdx="2" presStyleCnt="4"/>
      <dgm:spPr/>
    </dgm:pt>
    <dgm:pt modelId="{EDC9CD86-9D32-3F4E-B5BC-C76EE6DB0AA7}" type="pres">
      <dgm:prSet presAssocID="{1551473F-73DD-45E5-9E2F-AB74FB6097C0}" presName="horz1" presStyleCnt="0"/>
      <dgm:spPr/>
    </dgm:pt>
    <dgm:pt modelId="{27930CFD-4844-EB48-8D6B-8D44DEDE3B7F}" type="pres">
      <dgm:prSet presAssocID="{1551473F-73DD-45E5-9E2F-AB74FB6097C0}" presName="tx1" presStyleLbl="revTx" presStyleIdx="2" presStyleCnt="4"/>
      <dgm:spPr/>
    </dgm:pt>
    <dgm:pt modelId="{697E7EA7-1D6B-C94C-9114-8E8D8737677B}" type="pres">
      <dgm:prSet presAssocID="{1551473F-73DD-45E5-9E2F-AB74FB6097C0}" presName="vert1" presStyleCnt="0"/>
      <dgm:spPr/>
    </dgm:pt>
    <dgm:pt modelId="{6E7BF19E-FA3D-134B-907B-ABCCC05725F2}" type="pres">
      <dgm:prSet presAssocID="{4A1CEF08-D01E-40FA-86EC-F9E679A31ACD}" presName="thickLine" presStyleLbl="alignNode1" presStyleIdx="3" presStyleCnt="4"/>
      <dgm:spPr/>
    </dgm:pt>
    <dgm:pt modelId="{76AFA6BC-778B-E345-8D47-CDDA398A295E}" type="pres">
      <dgm:prSet presAssocID="{4A1CEF08-D01E-40FA-86EC-F9E679A31ACD}" presName="horz1" presStyleCnt="0"/>
      <dgm:spPr/>
    </dgm:pt>
    <dgm:pt modelId="{FFEF9EBB-CF8C-D04F-81A9-C4ADAC6C05FA}" type="pres">
      <dgm:prSet presAssocID="{4A1CEF08-D01E-40FA-86EC-F9E679A31ACD}" presName="tx1" presStyleLbl="revTx" presStyleIdx="3" presStyleCnt="4"/>
      <dgm:spPr/>
    </dgm:pt>
    <dgm:pt modelId="{4D535A06-711D-F145-B7C3-51424F200D40}" type="pres">
      <dgm:prSet presAssocID="{4A1CEF08-D01E-40FA-86EC-F9E679A31ACD}" presName="vert1" presStyleCnt="0"/>
      <dgm:spPr/>
    </dgm:pt>
  </dgm:ptLst>
  <dgm:cxnLst>
    <dgm:cxn modelId="{1E4BBE43-3AEE-AE48-BAD6-4847CA90CB44}" type="presOf" srcId="{1551473F-73DD-45E5-9E2F-AB74FB6097C0}" destId="{27930CFD-4844-EB48-8D6B-8D44DEDE3B7F}" srcOrd="0" destOrd="0" presId="urn:microsoft.com/office/officeart/2008/layout/LinedList"/>
    <dgm:cxn modelId="{288E6B45-A569-CC4D-AFF6-C0D80C98612E}" type="presOf" srcId="{4A1CEF08-D01E-40FA-86EC-F9E679A31ACD}" destId="{FFEF9EBB-CF8C-D04F-81A9-C4ADAC6C05FA}" srcOrd="0" destOrd="0" presId="urn:microsoft.com/office/officeart/2008/layout/LinedList"/>
    <dgm:cxn modelId="{5440964D-9D96-BB48-8A44-7B60FC5814B7}" type="presOf" srcId="{EFBC913A-70B5-487D-BF77-ED7E1ED5D2FA}" destId="{4DC81DEA-ED99-174C-92C5-32CEB0E10737}" srcOrd="0" destOrd="0" presId="urn:microsoft.com/office/officeart/2008/layout/LinedList"/>
    <dgm:cxn modelId="{B4CBE868-1DAB-174C-9855-4FDE71B9A6DE}" type="presOf" srcId="{2851CC0B-7E73-4F88-B88E-D7E601475526}" destId="{DF2EE686-5411-2949-81FB-375267F40505}" srcOrd="0" destOrd="0" presId="urn:microsoft.com/office/officeart/2008/layout/LinedList"/>
    <dgm:cxn modelId="{38B3F169-5D25-4D7D-8A03-629793B3C3B4}" srcId="{2851CC0B-7E73-4F88-B88E-D7E601475526}" destId="{A623E717-1AF0-4766-AE8F-CB38BA9EDF52}" srcOrd="0" destOrd="0" parTransId="{B1A797C0-A5D1-4973-9CDC-6DC110D688D4}" sibTransId="{04A7E144-8086-4B50-81C6-122342E71364}"/>
    <dgm:cxn modelId="{EA9D9870-1E23-074D-A9FC-9C6A5FA42A88}" type="presOf" srcId="{A623E717-1AF0-4766-AE8F-CB38BA9EDF52}" destId="{1AB8BD0B-2626-6642-8267-45A6BC7E7642}" srcOrd="0" destOrd="0" presId="urn:microsoft.com/office/officeart/2008/layout/LinedList"/>
    <dgm:cxn modelId="{8D4E8673-CB65-438B-9B89-90F1A45F22AA}" srcId="{2851CC0B-7E73-4F88-B88E-D7E601475526}" destId="{1551473F-73DD-45E5-9E2F-AB74FB6097C0}" srcOrd="2" destOrd="0" parTransId="{BA4DC371-383C-41AE-ACBD-00653BD378CB}" sibTransId="{56AB519C-9AD3-4298-8EFD-8A32F59ED99A}"/>
    <dgm:cxn modelId="{9AA9AEAF-1C07-45C1-8AD5-C6F1D5BCD294}" srcId="{2851CC0B-7E73-4F88-B88E-D7E601475526}" destId="{EFBC913A-70B5-487D-BF77-ED7E1ED5D2FA}" srcOrd="1" destOrd="0" parTransId="{EADB7E27-D2E7-4C5F-8FDF-8C0799BCA9C4}" sibTransId="{0611AB71-B4BF-4D30-9482-AF3789E1891D}"/>
    <dgm:cxn modelId="{9147BAEC-72D1-4826-B89C-9B607C6E415B}" srcId="{2851CC0B-7E73-4F88-B88E-D7E601475526}" destId="{4A1CEF08-D01E-40FA-86EC-F9E679A31ACD}" srcOrd="3" destOrd="0" parTransId="{F3099027-4BBE-4BA9-AB0F-F23E9DE169FB}" sibTransId="{E0082072-0CE2-4AF3-9441-1C197E51D667}"/>
    <dgm:cxn modelId="{103073A8-4CB5-8248-9FF2-B60CFD6FFA24}" type="presParOf" srcId="{DF2EE686-5411-2949-81FB-375267F40505}" destId="{257E3413-897E-3B4C-89AC-85DB7EF03786}" srcOrd="0" destOrd="0" presId="urn:microsoft.com/office/officeart/2008/layout/LinedList"/>
    <dgm:cxn modelId="{D28A2C24-62A3-1344-AC07-B3AB1DF5FBF9}" type="presParOf" srcId="{DF2EE686-5411-2949-81FB-375267F40505}" destId="{6A4E83C6-E2E1-7F4E-8880-6815370AE5DD}" srcOrd="1" destOrd="0" presId="urn:microsoft.com/office/officeart/2008/layout/LinedList"/>
    <dgm:cxn modelId="{C3F8680D-990C-1246-AF35-092735C2FC40}" type="presParOf" srcId="{6A4E83C6-E2E1-7F4E-8880-6815370AE5DD}" destId="{1AB8BD0B-2626-6642-8267-45A6BC7E7642}" srcOrd="0" destOrd="0" presId="urn:microsoft.com/office/officeart/2008/layout/LinedList"/>
    <dgm:cxn modelId="{E20CCE5E-32FA-8E47-97EF-36BC68F58280}" type="presParOf" srcId="{6A4E83C6-E2E1-7F4E-8880-6815370AE5DD}" destId="{D2970478-71A6-7C44-98C1-B12CDC80E981}" srcOrd="1" destOrd="0" presId="urn:microsoft.com/office/officeart/2008/layout/LinedList"/>
    <dgm:cxn modelId="{76E0A2AB-23A6-FF49-8962-8ECFA4B886E0}" type="presParOf" srcId="{DF2EE686-5411-2949-81FB-375267F40505}" destId="{7C545B06-9155-ED40-B054-66B036A9FC73}" srcOrd="2" destOrd="0" presId="urn:microsoft.com/office/officeart/2008/layout/LinedList"/>
    <dgm:cxn modelId="{F8FEDCF9-46C7-CA48-B9D3-CF92CD41261E}" type="presParOf" srcId="{DF2EE686-5411-2949-81FB-375267F40505}" destId="{D60E4CBB-03A0-8345-BE75-2381B87853D6}" srcOrd="3" destOrd="0" presId="urn:microsoft.com/office/officeart/2008/layout/LinedList"/>
    <dgm:cxn modelId="{9404DCD1-C34B-A341-9AE1-DB66F44F39B3}" type="presParOf" srcId="{D60E4CBB-03A0-8345-BE75-2381B87853D6}" destId="{4DC81DEA-ED99-174C-92C5-32CEB0E10737}" srcOrd="0" destOrd="0" presId="urn:microsoft.com/office/officeart/2008/layout/LinedList"/>
    <dgm:cxn modelId="{E38C7C72-CD2B-474E-9E27-C8F130BE401F}" type="presParOf" srcId="{D60E4CBB-03A0-8345-BE75-2381B87853D6}" destId="{E8B5372F-0FC7-F744-B296-F505A2795114}" srcOrd="1" destOrd="0" presId="urn:microsoft.com/office/officeart/2008/layout/LinedList"/>
    <dgm:cxn modelId="{0F7AABBD-F26A-CD4B-9CC6-93F6A3B0AE9C}" type="presParOf" srcId="{DF2EE686-5411-2949-81FB-375267F40505}" destId="{72410838-87BA-7E4B-B61D-0EE8F088FC46}" srcOrd="4" destOrd="0" presId="urn:microsoft.com/office/officeart/2008/layout/LinedList"/>
    <dgm:cxn modelId="{03359B6C-CC95-0B41-AA21-4251FF5A016D}" type="presParOf" srcId="{DF2EE686-5411-2949-81FB-375267F40505}" destId="{EDC9CD86-9D32-3F4E-B5BC-C76EE6DB0AA7}" srcOrd="5" destOrd="0" presId="urn:microsoft.com/office/officeart/2008/layout/LinedList"/>
    <dgm:cxn modelId="{77F5E71B-3AC5-7A4B-95D8-D6F27AAE7E50}" type="presParOf" srcId="{EDC9CD86-9D32-3F4E-B5BC-C76EE6DB0AA7}" destId="{27930CFD-4844-EB48-8D6B-8D44DEDE3B7F}" srcOrd="0" destOrd="0" presId="urn:microsoft.com/office/officeart/2008/layout/LinedList"/>
    <dgm:cxn modelId="{E06E2139-A45D-4F41-A7BF-B7E2DCAA40E1}" type="presParOf" srcId="{EDC9CD86-9D32-3F4E-B5BC-C76EE6DB0AA7}" destId="{697E7EA7-1D6B-C94C-9114-8E8D8737677B}" srcOrd="1" destOrd="0" presId="urn:microsoft.com/office/officeart/2008/layout/LinedList"/>
    <dgm:cxn modelId="{76B671DC-E0C8-F744-AF15-666BB5054749}" type="presParOf" srcId="{DF2EE686-5411-2949-81FB-375267F40505}" destId="{6E7BF19E-FA3D-134B-907B-ABCCC05725F2}" srcOrd="6" destOrd="0" presId="urn:microsoft.com/office/officeart/2008/layout/LinedList"/>
    <dgm:cxn modelId="{C6262D3F-1F35-DB4F-B0C5-1CFB5D976111}" type="presParOf" srcId="{DF2EE686-5411-2949-81FB-375267F40505}" destId="{76AFA6BC-778B-E345-8D47-CDDA398A295E}" srcOrd="7" destOrd="0" presId="urn:microsoft.com/office/officeart/2008/layout/LinedList"/>
    <dgm:cxn modelId="{C76E727B-C7D2-AC49-A111-05C40CAABF48}" type="presParOf" srcId="{76AFA6BC-778B-E345-8D47-CDDA398A295E}" destId="{FFEF9EBB-CF8C-D04F-81A9-C4ADAC6C05FA}" srcOrd="0" destOrd="0" presId="urn:microsoft.com/office/officeart/2008/layout/LinedList"/>
    <dgm:cxn modelId="{DD5E35D6-25C4-1843-A105-54C968587B89}" type="presParOf" srcId="{76AFA6BC-778B-E345-8D47-CDDA398A295E}" destId="{4D535A06-711D-F145-B7C3-51424F200D4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B93B62-35B6-43DB-ADF7-D7D95CD075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D33F9CE-356E-455A-BCAE-1306B216A49D}">
      <dgm:prSet/>
      <dgm:spPr/>
      <dgm:t>
        <a:bodyPr/>
        <a:lstStyle/>
        <a:p>
          <a:pPr>
            <a:lnSpc>
              <a:spcPct val="100000"/>
            </a:lnSpc>
          </a:pPr>
          <a:r>
            <a:rPr lang="en-US" b="0"/>
            <a:t>“</a:t>
          </a:r>
          <a:r>
            <a:rPr lang="en-US" b="0" i="0"/>
            <a:t>Reflective Writing and The Revision Process: What Were You Thinking” Sandra L. Giles, </a:t>
          </a:r>
          <a:r>
            <a:rPr lang="en-US" b="0" i="1"/>
            <a:t>Writing Spaces Textbook, 2010. </a:t>
          </a:r>
          <a:endParaRPr lang="en-US"/>
        </a:p>
      </dgm:t>
    </dgm:pt>
    <dgm:pt modelId="{D410B501-A314-42AB-974D-96AFE7769503}" type="parTrans" cxnId="{405941BF-1C0A-456B-98E9-8FD4FC3B4A05}">
      <dgm:prSet/>
      <dgm:spPr/>
      <dgm:t>
        <a:bodyPr/>
        <a:lstStyle/>
        <a:p>
          <a:endParaRPr lang="en-US"/>
        </a:p>
      </dgm:t>
    </dgm:pt>
    <dgm:pt modelId="{844BC783-72B7-4E51-8D5E-E35880CF92EF}" type="sibTrans" cxnId="{405941BF-1C0A-456B-98E9-8FD4FC3B4A05}">
      <dgm:prSet/>
      <dgm:spPr/>
      <dgm:t>
        <a:bodyPr/>
        <a:lstStyle/>
        <a:p>
          <a:endParaRPr lang="en-US"/>
        </a:p>
      </dgm:t>
    </dgm:pt>
    <dgm:pt modelId="{57314A32-FEDF-48AD-ACAF-D5553E3C8A72}">
      <dgm:prSet/>
      <dgm:spPr/>
      <dgm:t>
        <a:bodyPr/>
        <a:lstStyle/>
        <a:p>
          <a:pPr>
            <a:lnSpc>
              <a:spcPct val="100000"/>
            </a:lnSpc>
          </a:pPr>
          <a:r>
            <a:rPr lang="en-US" b="0" dirty="0"/>
            <a:t>“</a:t>
          </a:r>
          <a:r>
            <a:rPr lang="en-US" b="0" i="0" dirty="0"/>
            <a:t>Reflection is Critical for Writers’ Development” Kara </a:t>
          </a:r>
          <a:r>
            <a:rPr lang="en-US" b="0" i="0" dirty="0" err="1"/>
            <a:t>Taczak</a:t>
          </a:r>
          <a:r>
            <a:rPr lang="en-US" b="0" i="0" dirty="0"/>
            <a:t>, </a:t>
          </a:r>
          <a:r>
            <a:rPr lang="en-US" b="0" i="1" dirty="0"/>
            <a:t>Naming What We Know, 2016. </a:t>
          </a:r>
          <a:endParaRPr lang="en-US" dirty="0"/>
        </a:p>
      </dgm:t>
    </dgm:pt>
    <dgm:pt modelId="{0FDDA200-334C-40B9-9BA2-383C20E51579}" type="parTrans" cxnId="{B45488AD-377F-4641-98AA-FB455066EAB6}">
      <dgm:prSet/>
      <dgm:spPr/>
      <dgm:t>
        <a:bodyPr/>
        <a:lstStyle/>
        <a:p>
          <a:endParaRPr lang="en-US"/>
        </a:p>
      </dgm:t>
    </dgm:pt>
    <dgm:pt modelId="{BCCC1269-2642-4849-8793-D24990DC0E0A}" type="sibTrans" cxnId="{B45488AD-377F-4641-98AA-FB455066EAB6}">
      <dgm:prSet/>
      <dgm:spPr/>
      <dgm:t>
        <a:bodyPr/>
        <a:lstStyle/>
        <a:p>
          <a:endParaRPr lang="en-US"/>
        </a:p>
      </dgm:t>
    </dgm:pt>
    <dgm:pt modelId="{A5856715-7CA1-4DA9-9A2B-1D8FC01DECA9}">
      <dgm:prSet/>
      <dgm:spPr/>
      <dgm:t>
        <a:bodyPr/>
        <a:lstStyle/>
        <a:p>
          <a:pPr>
            <a:lnSpc>
              <a:spcPct val="100000"/>
            </a:lnSpc>
          </a:pPr>
          <a:r>
            <a:rPr lang="en-US" b="0" dirty="0"/>
            <a:t>”Responding—Really Responding-–to Other Students’ Writing” </a:t>
          </a:r>
          <a:r>
            <a:rPr lang="en-US" b="0"/>
            <a:t>Richard Straub, </a:t>
          </a:r>
          <a:r>
            <a:rPr lang="en-US" b="0" i="1"/>
            <a:t>The Subject is Writing</a:t>
          </a:r>
          <a:r>
            <a:rPr lang="en-US" b="0"/>
            <a:t>, 1999. </a:t>
          </a:r>
          <a:endParaRPr lang="en-US" dirty="0"/>
        </a:p>
      </dgm:t>
    </dgm:pt>
    <dgm:pt modelId="{DFBC0835-7FF4-461F-B2D0-87E2ECAADE30}" type="parTrans" cxnId="{33F84E23-3200-4F63-877F-41BD54DBCB57}">
      <dgm:prSet/>
      <dgm:spPr/>
      <dgm:t>
        <a:bodyPr/>
        <a:lstStyle/>
        <a:p>
          <a:endParaRPr lang="en-US"/>
        </a:p>
      </dgm:t>
    </dgm:pt>
    <dgm:pt modelId="{342A4486-743C-44E8-971F-6A607E6E9E28}" type="sibTrans" cxnId="{33F84E23-3200-4F63-877F-41BD54DBCB57}">
      <dgm:prSet/>
      <dgm:spPr/>
      <dgm:t>
        <a:bodyPr/>
        <a:lstStyle/>
        <a:p>
          <a:endParaRPr lang="en-US"/>
        </a:p>
      </dgm:t>
    </dgm:pt>
    <dgm:pt modelId="{68A5F0C7-CC5B-DE46-829F-2DC90D76C671}">
      <dgm:prSet/>
      <dgm:spPr/>
      <dgm:t>
        <a:bodyPr/>
        <a:lstStyle/>
        <a:p>
          <a:pPr>
            <a:lnSpc>
              <a:spcPct val="100000"/>
            </a:lnSpc>
          </a:pPr>
          <a:r>
            <a:rPr lang="en-US" dirty="0"/>
            <a:t>“Listen to Others, Listen to Yourself: Combining Feedback Review and Reflection to Improve Iterative Design” Yu-Chun Grace Yen, Steven P. Dow, Elizabeth Gerber, Brian P. Bailey, 2017. </a:t>
          </a:r>
          <a:r>
            <a:rPr lang="en-US" dirty="0">
              <a:hlinkClick xmlns:r="http://schemas.openxmlformats.org/officeDocument/2006/relationships" r:id="rId1"/>
            </a:rPr>
            <a:t>https://dl.acm.org/doi/pdf/10.1145/3059454.3059468</a:t>
          </a:r>
          <a:endParaRPr lang="en-US" dirty="0"/>
        </a:p>
      </dgm:t>
    </dgm:pt>
    <dgm:pt modelId="{384F786B-F889-3340-AEBF-A8AB8658CE9C}" type="parTrans" cxnId="{87278DF6-6B5A-1242-A757-F47E6A0EF491}">
      <dgm:prSet/>
      <dgm:spPr/>
      <dgm:t>
        <a:bodyPr/>
        <a:lstStyle/>
        <a:p>
          <a:endParaRPr lang="en-US"/>
        </a:p>
      </dgm:t>
    </dgm:pt>
    <dgm:pt modelId="{707FCEA1-1CF4-E642-8B7E-6C84947BA7A4}" type="sibTrans" cxnId="{87278DF6-6B5A-1242-A757-F47E6A0EF491}">
      <dgm:prSet/>
      <dgm:spPr/>
      <dgm:t>
        <a:bodyPr/>
        <a:lstStyle/>
        <a:p>
          <a:endParaRPr lang="en-US"/>
        </a:p>
      </dgm:t>
    </dgm:pt>
    <dgm:pt modelId="{7C2800C3-02F6-43CB-B410-DC0A07A38D96}" type="pres">
      <dgm:prSet presAssocID="{26B93B62-35B6-43DB-ADF7-D7D95CD07507}" presName="root" presStyleCnt="0">
        <dgm:presLayoutVars>
          <dgm:dir/>
          <dgm:resizeHandles val="exact"/>
        </dgm:presLayoutVars>
      </dgm:prSet>
      <dgm:spPr/>
    </dgm:pt>
    <dgm:pt modelId="{B07ADE82-98EA-4334-BE48-4D98841D8A03}" type="pres">
      <dgm:prSet presAssocID="{6D33F9CE-356E-455A-BCAE-1306B216A49D}" presName="compNode" presStyleCnt="0"/>
      <dgm:spPr/>
    </dgm:pt>
    <dgm:pt modelId="{E7E3C85E-8ED4-4964-84C7-F21C0F487850}" type="pres">
      <dgm:prSet presAssocID="{6D33F9CE-356E-455A-BCAE-1306B216A49D}" presName="bgRect" presStyleLbl="bgShp" presStyleIdx="0" presStyleCnt="4"/>
      <dgm:spPr/>
    </dgm:pt>
    <dgm:pt modelId="{1F89E3C1-9A6C-4489-B54B-5283EE662DC3}" type="pres">
      <dgm:prSet presAssocID="{6D33F9CE-356E-455A-BCAE-1306B216A49D}"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Quotes"/>
        </a:ext>
      </dgm:extLst>
    </dgm:pt>
    <dgm:pt modelId="{F01E9519-E8AA-473E-8091-59F8433BC3D7}" type="pres">
      <dgm:prSet presAssocID="{6D33F9CE-356E-455A-BCAE-1306B216A49D}" presName="spaceRect" presStyleCnt="0"/>
      <dgm:spPr/>
    </dgm:pt>
    <dgm:pt modelId="{715F6F4F-0E3A-4A51-9A15-FE60E1A31D9A}" type="pres">
      <dgm:prSet presAssocID="{6D33F9CE-356E-455A-BCAE-1306B216A49D}" presName="parTx" presStyleLbl="revTx" presStyleIdx="0" presStyleCnt="4">
        <dgm:presLayoutVars>
          <dgm:chMax val="0"/>
          <dgm:chPref val="0"/>
        </dgm:presLayoutVars>
      </dgm:prSet>
      <dgm:spPr/>
    </dgm:pt>
    <dgm:pt modelId="{EDBAD16C-2BD8-4589-B8AA-17BA4DB7E314}" type="pres">
      <dgm:prSet presAssocID="{844BC783-72B7-4E51-8D5E-E35880CF92EF}" presName="sibTrans" presStyleCnt="0"/>
      <dgm:spPr/>
    </dgm:pt>
    <dgm:pt modelId="{0B95047D-FC4A-4630-AB5E-2647F279E799}" type="pres">
      <dgm:prSet presAssocID="{57314A32-FEDF-48AD-ACAF-D5553E3C8A72}" presName="compNode" presStyleCnt="0"/>
      <dgm:spPr/>
    </dgm:pt>
    <dgm:pt modelId="{3F5546B5-8857-4026-9EED-A7F6284F3A64}" type="pres">
      <dgm:prSet presAssocID="{57314A32-FEDF-48AD-ACAF-D5553E3C8A72}" presName="bgRect" presStyleLbl="bgShp" presStyleIdx="1" presStyleCnt="4"/>
      <dgm:spPr/>
    </dgm:pt>
    <dgm:pt modelId="{5B1CC4A6-BD2E-4217-A087-13AB48EB7984}" type="pres">
      <dgm:prSet presAssocID="{57314A32-FEDF-48AD-ACAF-D5553E3C8A72}"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ecision chart"/>
        </a:ext>
      </dgm:extLst>
    </dgm:pt>
    <dgm:pt modelId="{3D2BD9F1-F6F2-49AC-AA22-FD646ECDF959}" type="pres">
      <dgm:prSet presAssocID="{57314A32-FEDF-48AD-ACAF-D5553E3C8A72}" presName="spaceRect" presStyleCnt="0"/>
      <dgm:spPr/>
    </dgm:pt>
    <dgm:pt modelId="{C27B0A47-378D-401B-8F31-EC2B98798174}" type="pres">
      <dgm:prSet presAssocID="{57314A32-FEDF-48AD-ACAF-D5553E3C8A72}" presName="parTx" presStyleLbl="revTx" presStyleIdx="1" presStyleCnt="4">
        <dgm:presLayoutVars>
          <dgm:chMax val="0"/>
          <dgm:chPref val="0"/>
        </dgm:presLayoutVars>
      </dgm:prSet>
      <dgm:spPr/>
    </dgm:pt>
    <dgm:pt modelId="{EFFD5E57-3E3F-432C-BA85-978B0E5D32AA}" type="pres">
      <dgm:prSet presAssocID="{BCCC1269-2642-4849-8793-D24990DC0E0A}" presName="sibTrans" presStyleCnt="0"/>
      <dgm:spPr/>
    </dgm:pt>
    <dgm:pt modelId="{0B271E56-36B8-4122-82A4-0EE24B840344}" type="pres">
      <dgm:prSet presAssocID="{A5856715-7CA1-4DA9-9A2B-1D8FC01DECA9}" presName="compNode" presStyleCnt="0"/>
      <dgm:spPr/>
    </dgm:pt>
    <dgm:pt modelId="{615A5FFA-82C9-4F35-8673-734FB4857DB4}" type="pres">
      <dgm:prSet presAssocID="{A5856715-7CA1-4DA9-9A2B-1D8FC01DECA9}" presName="bgRect" presStyleLbl="bgShp" presStyleIdx="2" presStyleCnt="4"/>
      <dgm:spPr/>
    </dgm:pt>
    <dgm:pt modelId="{59452F6D-A222-4420-B6A9-84DEEDD4D7F2}" type="pres">
      <dgm:prSet presAssocID="{A5856715-7CA1-4DA9-9A2B-1D8FC01DECA9}"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ooks"/>
        </a:ext>
      </dgm:extLst>
    </dgm:pt>
    <dgm:pt modelId="{0D7B1C8F-29A4-4A46-8C8C-9FAB57598CA0}" type="pres">
      <dgm:prSet presAssocID="{A5856715-7CA1-4DA9-9A2B-1D8FC01DECA9}" presName="spaceRect" presStyleCnt="0"/>
      <dgm:spPr/>
    </dgm:pt>
    <dgm:pt modelId="{5AB1AC06-4B34-4124-A880-7AC31ABDA9B7}" type="pres">
      <dgm:prSet presAssocID="{A5856715-7CA1-4DA9-9A2B-1D8FC01DECA9}" presName="parTx" presStyleLbl="revTx" presStyleIdx="2" presStyleCnt="4">
        <dgm:presLayoutVars>
          <dgm:chMax val="0"/>
          <dgm:chPref val="0"/>
        </dgm:presLayoutVars>
      </dgm:prSet>
      <dgm:spPr/>
    </dgm:pt>
    <dgm:pt modelId="{23A29AD8-9B96-6249-88F5-5B57773C7856}" type="pres">
      <dgm:prSet presAssocID="{342A4486-743C-44E8-971F-6A607E6E9E28}" presName="sibTrans" presStyleCnt="0"/>
      <dgm:spPr/>
    </dgm:pt>
    <dgm:pt modelId="{4F03F6C0-C3FF-E44E-8311-B21B7A538CC8}" type="pres">
      <dgm:prSet presAssocID="{68A5F0C7-CC5B-DE46-829F-2DC90D76C671}" presName="compNode" presStyleCnt="0"/>
      <dgm:spPr/>
    </dgm:pt>
    <dgm:pt modelId="{6EC3F669-F459-8C42-82DC-74C54278A3BD}" type="pres">
      <dgm:prSet presAssocID="{68A5F0C7-CC5B-DE46-829F-2DC90D76C671}" presName="bgRect" presStyleLbl="bgShp" presStyleIdx="3" presStyleCnt="4"/>
      <dgm:spPr/>
    </dgm:pt>
    <dgm:pt modelId="{C395321B-4FAB-8A46-AE7B-0264F39E25F3}" type="pres">
      <dgm:prSet presAssocID="{68A5F0C7-CC5B-DE46-829F-2DC90D76C671}" presName="iconRect" presStyleLbl="node1" presStyleIdx="3" presStyleCnt="4"/>
      <dgm:spPr/>
    </dgm:pt>
    <dgm:pt modelId="{BB594A24-22ED-E04C-86D2-D52B7D05440A}" type="pres">
      <dgm:prSet presAssocID="{68A5F0C7-CC5B-DE46-829F-2DC90D76C671}" presName="spaceRect" presStyleCnt="0"/>
      <dgm:spPr/>
    </dgm:pt>
    <dgm:pt modelId="{221A4399-1181-DE43-BBBF-25E34FE97056}" type="pres">
      <dgm:prSet presAssocID="{68A5F0C7-CC5B-DE46-829F-2DC90D76C671}" presName="parTx" presStyleLbl="revTx" presStyleIdx="3" presStyleCnt="4">
        <dgm:presLayoutVars>
          <dgm:chMax val="0"/>
          <dgm:chPref val="0"/>
        </dgm:presLayoutVars>
      </dgm:prSet>
      <dgm:spPr/>
    </dgm:pt>
  </dgm:ptLst>
  <dgm:cxnLst>
    <dgm:cxn modelId="{33F84E23-3200-4F63-877F-41BD54DBCB57}" srcId="{26B93B62-35B6-43DB-ADF7-D7D95CD07507}" destId="{A5856715-7CA1-4DA9-9A2B-1D8FC01DECA9}" srcOrd="2" destOrd="0" parTransId="{DFBC0835-7FF4-461F-B2D0-87E2ECAADE30}" sibTransId="{342A4486-743C-44E8-971F-6A607E6E9E28}"/>
    <dgm:cxn modelId="{ECDFFF4E-1A43-4339-ABEC-53B4500D823A}" type="presOf" srcId="{6D33F9CE-356E-455A-BCAE-1306B216A49D}" destId="{715F6F4F-0E3A-4A51-9A15-FE60E1A31D9A}" srcOrd="0" destOrd="0" presId="urn:microsoft.com/office/officeart/2018/2/layout/IconVerticalSolidList"/>
    <dgm:cxn modelId="{0A34DA98-5621-499E-B0BB-3305B1C130AE}" type="presOf" srcId="{26B93B62-35B6-43DB-ADF7-D7D95CD07507}" destId="{7C2800C3-02F6-43CB-B410-DC0A07A38D96}" srcOrd="0" destOrd="0" presId="urn:microsoft.com/office/officeart/2018/2/layout/IconVerticalSolidList"/>
    <dgm:cxn modelId="{B45488AD-377F-4641-98AA-FB455066EAB6}" srcId="{26B93B62-35B6-43DB-ADF7-D7D95CD07507}" destId="{57314A32-FEDF-48AD-ACAF-D5553E3C8A72}" srcOrd="1" destOrd="0" parTransId="{0FDDA200-334C-40B9-9BA2-383C20E51579}" sibTransId="{BCCC1269-2642-4849-8793-D24990DC0E0A}"/>
    <dgm:cxn modelId="{405941BF-1C0A-456B-98E9-8FD4FC3B4A05}" srcId="{26B93B62-35B6-43DB-ADF7-D7D95CD07507}" destId="{6D33F9CE-356E-455A-BCAE-1306B216A49D}" srcOrd="0" destOrd="0" parTransId="{D410B501-A314-42AB-974D-96AFE7769503}" sibTransId="{844BC783-72B7-4E51-8D5E-E35880CF92EF}"/>
    <dgm:cxn modelId="{245A61C5-37A0-4325-86BA-C729163C5C90}" type="presOf" srcId="{A5856715-7CA1-4DA9-9A2B-1D8FC01DECA9}" destId="{5AB1AC06-4B34-4124-A880-7AC31ABDA9B7}" srcOrd="0" destOrd="0" presId="urn:microsoft.com/office/officeart/2018/2/layout/IconVerticalSolidList"/>
    <dgm:cxn modelId="{A007D0CF-CD1C-B24E-A012-498DEFBD8672}" type="presOf" srcId="{68A5F0C7-CC5B-DE46-829F-2DC90D76C671}" destId="{221A4399-1181-DE43-BBBF-25E34FE97056}" srcOrd="0" destOrd="0" presId="urn:microsoft.com/office/officeart/2018/2/layout/IconVerticalSolidList"/>
    <dgm:cxn modelId="{C8889DD3-5010-4DBC-855F-A85B4E0B0429}" type="presOf" srcId="{57314A32-FEDF-48AD-ACAF-D5553E3C8A72}" destId="{C27B0A47-378D-401B-8F31-EC2B98798174}" srcOrd="0" destOrd="0" presId="urn:microsoft.com/office/officeart/2018/2/layout/IconVerticalSolidList"/>
    <dgm:cxn modelId="{87278DF6-6B5A-1242-A757-F47E6A0EF491}" srcId="{26B93B62-35B6-43DB-ADF7-D7D95CD07507}" destId="{68A5F0C7-CC5B-DE46-829F-2DC90D76C671}" srcOrd="3" destOrd="0" parTransId="{384F786B-F889-3340-AEBF-A8AB8658CE9C}" sibTransId="{707FCEA1-1CF4-E642-8B7E-6C84947BA7A4}"/>
    <dgm:cxn modelId="{E4135502-3B31-476C-8ACC-2BDF01E4DB6B}" type="presParOf" srcId="{7C2800C3-02F6-43CB-B410-DC0A07A38D96}" destId="{B07ADE82-98EA-4334-BE48-4D98841D8A03}" srcOrd="0" destOrd="0" presId="urn:microsoft.com/office/officeart/2018/2/layout/IconVerticalSolidList"/>
    <dgm:cxn modelId="{2BE57213-2251-4488-AAF7-019C8B02C6AD}" type="presParOf" srcId="{B07ADE82-98EA-4334-BE48-4D98841D8A03}" destId="{E7E3C85E-8ED4-4964-84C7-F21C0F487850}" srcOrd="0" destOrd="0" presId="urn:microsoft.com/office/officeart/2018/2/layout/IconVerticalSolidList"/>
    <dgm:cxn modelId="{73170C24-D5F1-436C-A12B-EE6E938656F2}" type="presParOf" srcId="{B07ADE82-98EA-4334-BE48-4D98841D8A03}" destId="{1F89E3C1-9A6C-4489-B54B-5283EE662DC3}" srcOrd="1" destOrd="0" presId="urn:microsoft.com/office/officeart/2018/2/layout/IconVerticalSolidList"/>
    <dgm:cxn modelId="{E372AD3E-82CB-4032-AAAF-A0715A7296DE}" type="presParOf" srcId="{B07ADE82-98EA-4334-BE48-4D98841D8A03}" destId="{F01E9519-E8AA-473E-8091-59F8433BC3D7}" srcOrd="2" destOrd="0" presId="urn:microsoft.com/office/officeart/2018/2/layout/IconVerticalSolidList"/>
    <dgm:cxn modelId="{DA4FC871-BC63-4075-B0D3-2E2B8A1AEDD1}" type="presParOf" srcId="{B07ADE82-98EA-4334-BE48-4D98841D8A03}" destId="{715F6F4F-0E3A-4A51-9A15-FE60E1A31D9A}" srcOrd="3" destOrd="0" presId="urn:microsoft.com/office/officeart/2018/2/layout/IconVerticalSolidList"/>
    <dgm:cxn modelId="{13067F1D-2529-4761-81F6-0B1077246768}" type="presParOf" srcId="{7C2800C3-02F6-43CB-B410-DC0A07A38D96}" destId="{EDBAD16C-2BD8-4589-B8AA-17BA4DB7E314}" srcOrd="1" destOrd="0" presId="urn:microsoft.com/office/officeart/2018/2/layout/IconVerticalSolidList"/>
    <dgm:cxn modelId="{9B91A9CB-8734-4630-B395-7C79571BC715}" type="presParOf" srcId="{7C2800C3-02F6-43CB-B410-DC0A07A38D96}" destId="{0B95047D-FC4A-4630-AB5E-2647F279E799}" srcOrd="2" destOrd="0" presId="urn:microsoft.com/office/officeart/2018/2/layout/IconVerticalSolidList"/>
    <dgm:cxn modelId="{255ABE8C-38EA-40F7-9D5F-01BD033EDC50}" type="presParOf" srcId="{0B95047D-FC4A-4630-AB5E-2647F279E799}" destId="{3F5546B5-8857-4026-9EED-A7F6284F3A64}" srcOrd="0" destOrd="0" presId="urn:microsoft.com/office/officeart/2018/2/layout/IconVerticalSolidList"/>
    <dgm:cxn modelId="{D490E05A-B2E2-41AC-ACC6-0A5620BC5466}" type="presParOf" srcId="{0B95047D-FC4A-4630-AB5E-2647F279E799}" destId="{5B1CC4A6-BD2E-4217-A087-13AB48EB7984}" srcOrd="1" destOrd="0" presId="urn:microsoft.com/office/officeart/2018/2/layout/IconVerticalSolidList"/>
    <dgm:cxn modelId="{E9F5188D-8AD9-4BBD-812E-7B512DBC9C27}" type="presParOf" srcId="{0B95047D-FC4A-4630-AB5E-2647F279E799}" destId="{3D2BD9F1-F6F2-49AC-AA22-FD646ECDF959}" srcOrd="2" destOrd="0" presId="urn:microsoft.com/office/officeart/2018/2/layout/IconVerticalSolidList"/>
    <dgm:cxn modelId="{3E0FC0E9-B106-41CF-8E28-504E30059E76}" type="presParOf" srcId="{0B95047D-FC4A-4630-AB5E-2647F279E799}" destId="{C27B0A47-378D-401B-8F31-EC2B98798174}" srcOrd="3" destOrd="0" presId="urn:microsoft.com/office/officeart/2018/2/layout/IconVerticalSolidList"/>
    <dgm:cxn modelId="{2D4EC479-1F35-40A1-AC75-00EF70A2EBB8}" type="presParOf" srcId="{7C2800C3-02F6-43CB-B410-DC0A07A38D96}" destId="{EFFD5E57-3E3F-432C-BA85-978B0E5D32AA}" srcOrd="3" destOrd="0" presId="urn:microsoft.com/office/officeart/2018/2/layout/IconVerticalSolidList"/>
    <dgm:cxn modelId="{2208FFA1-A444-4C29-8D50-D67B5E4FFAF8}" type="presParOf" srcId="{7C2800C3-02F6-43CB-B410-DC0A07A38D96}" destId="{0B271E56-36B8-4122-82A4-0EE24B840344}" srcOrd="4" destOrd="0" presId="urn:microsoft.com/office/officeart/2018/2/layout/IconVerticalSolidList"/>
    <dgm:cxn modelId="{9FF41824-6D1D-4E90-9368-0136D1754793}" type="presParOf" srcId="{0B271E56-36B8-4122-82A4-0EE24B840344}" destId="{615A5FFA-82C9-4F35-8673-734FB4857DB4}" srcOrd="0" destOrd="0" presId="urn:microsoft.com/office/officeart/2018/2/layout/IconVerticalSolidList"/>
    <dgm:cxn modelId="{7D0925D6-65F9-417E-91B1-62618F857C8E}" type="presParOf" srcId="{0B271E56-36B8-4122-82A4-0EE24B840344}" destId="{59452F6D-A222-4420-B6A9-84DEEDD4D7F2}" srcOrd="1" destOrd="0" presId="urn:microsoft.com/office/officeart/2018/2/layout/IconVerticalSolidList"/>
    <dgm:cxn modelId="{3C671EF3-1486-4461-88C8-7031B3C12805}" type="presParOf" srcId="{0B271E56-36B8-4122-82A4-0EE24B840344}" destId="{0D7B1C8F-29A4-4A46-8C8C-9FAB57598CA0}" srcOrd="2" destOrd="0" presId="urn:microsoft.com/office/officeart/2018/2/layout/IconVerticalSolidList"/>
    <dgm:cxn modelId="{4546A082-5632-4EF1-B8D2-913CE0246654}" type="presParOf" srcId="{0B271E56-36B8-4122-82A4-0EE24B840344}" destId="{5AB1AC06-4B34-4124-A880-7AC31ABDA9B7}" srcOrd="3" destOrd="0" presId="urn:microsoft.com/office/officeart/2018/2/layout/IconVerticalSolidList"/>
    <dgm:cxn modelId="{F1D25971-E208-C342-AD03-9C27CD5B3501}" type="presParOf" srcId="{7C2800C3-02F6-43CB-B410-DC0A07A38D96}" destId="{23A29AD8-9B96-6249-88F5-5B57773C7856}" srcOrd="5" destOrd="0" presId="urn:microsoft.com/office/officeart/2018/2/layout/IconVerticalSolidList"/>
    <dgm:cxn modelId="{582FC48C-CBB1-E34F-903E-92F6A7D6CB84}" type="presParOf" srcId="{7C2800C3-02F6-43CB-B410-DC0A07A38D96}" destId="{4F03F6C0-C3FF-E44E-8311-B21B7A538CC8}" srcOrd="6" destOrd="0" presId="urn:microsoft.com/office/officeart/2018/2/layout/IconVerticalSolidList"/>
    <dgm:cxn modelId="{7D6662A1-6B3D-D348-B6B5-BB6321956E60}" type="presParOf" srcId="{4F03F6C0-C3FF-E44E-8311-B21B7A538CC8}" destId="{6EC3F669-F459-8C42-82DC-74C54278A3BD}" srcOrd="0" destOrd="0" presId="urn:microsoft.com/office/officeart/2018/2/layout/IconVerticalSolidList"/>
    <dgm:cxn modelId="{42EA410E-726D-8D4C-AB50-695D22A7F302}" type="presParOf" srcId="{4F03F6C0-C3FF-E44E-8311-B21B7A538CC8}" destId="{C395321B-4FAB-8A46-AE7B-0264F39E25F3}" srcOrd="1" destOrd="0" presId="urn:microsoft.com/office/officeart/2018/2/layout/IconVerticalSolidList"/>
    <dgm:cxn modelId="{9F2E5747-2118-EC4D-AF19-08646DDD0EB5}" type="presParOf" srcId="{4F03F6C0-C3FF-E44E-8311-B21B7A538CC8}" destId="{BB594A24-22ED-E04C-86D2-D52B7D05440A}" srcOrd="2" destOrd="0" presId="urn:microsoft.com/office/officeart/2018/2/layout/IconVerticalSolidList"/>
    <dgm:cxn modelId="{BD3583CB-A9E6-284C-96CF-68557070FB5A}" type="presParOf" srcId="{4F03F6C0-C3FF-E44E-8311-B21B7A538CC8}" destId="{221A4399-1181-DE43-BBBF-25E34FE9705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F1A9-DD2F-EA49-A721-24B47F5B3549}">
      <dsp:nvSpPr>
        <dsp:cNvPr id="0" name=""/>
        <dsp:cNvSpPr/>
      </dsp:nvSpPr>
      <dsp:spPr>
        <a:xfrm>
          <a:off x="2205483" y="50"/>
          <a:ext cx="2681585" cy="17028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068E9-9AB5-7045-9813-090B115C590F}">
      <dsp:nvSpPr>
        <dsp:cNvPr id="0" name=""/>
        <dsp:cNvSpPr/>
      </dsp:nvSpPr>
      <dsp:spPr>
        <a:xfrm>
          <a:off x="2503437" y="283106"/>
          <a:ext cx="2681585" cy="17028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Invite Student Reflection on the peer-review process and the feedback they received from their peer(s).  </a:t>
          </a:r>
        </a:p>
      </dsp:txBody>
      <dsp:txXfrm>
        <a:off x="2553310" y="332979"/>
        <a:ext cx="2581839" cy="1603060"/>
      </dsp:txXfrm>
    </dsp:sp>
    <dsp:sp modelId="{F312B7B3-7BB3-B649-AA3D-BC5224ADA3DB}">
      <dsp:nvSpPr>
        <dsp:cNvPr id="0" name=""/>
        <dsp:cNvSpPr/>
      </dsp:nvSpPr>
      <dsp:spPr>
        <a:xfrm>
          <a:off x="5482976" y="50"/>
          <a:ext cx="2681585" cy="17028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4611F0-7F5A-CD4B-802F-FC12D6438FDB}">
      <dsp:nvSpPr>
        <dsp:cNvPr id="0" name=""/>
        <dsp:cNvSpPr/>
      </dsp:nvSpPr>
      <dsp:spPr>
        <a:xfrm>
          <a:off x="5780930" y="283106"/>
          <a:ext cx="2681585" cy="17028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Invite Open-Responses. </a:t>
          </a:r>
        </a:p>
      </dsp:txBody>
      <dsp:txXfrm>
        <a:off x="5830803" y="332979"/>
        <a:ext cx="2581839" cy="1603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E3413-897E-3B4C-89AC-85DB7EF03786}">
      <dsp:nvSpPr>
        <dsp:cNvPr id="0" name=""/>
        <dsp:cNvSpPr/>
      </dsp:nvSpPr>
      <dsp:spPr>
        <a:xfrm>
          <a:off x="0" y="0"/>
          <a:ext cx="6096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8BD0B-2626-6642-8267-45A6BC7E7642}">
      <dsp:nvSpPr>
        <dsp:cNvPr id="0" name=""/>
        <dsp:cNvSpPr/>
      </dsp:nvSpPr>
      <dsp:spPr>
        <a:xfrm>
          <a:off x="0" y="0"/>
          <a:ext cx="6096000" cy="133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How was this peer review session different from previous experiences? (session specific question) </a:t>
          </a:r>
        </a:p>
      </dsp:txBody>
      <dsp:txXfrm>
        <a:off x="0" y="0"/>
        <a:ext cx="6096000" cy="1332320"/>
      </dsp:txXfrm>
    </dsp:sp>
    <dsp:sp modelId="{7C545B06-9155-ED40-B054-66B036A9FC73}">
      <dsp:nvSpPr>
        <dsp:cNvPr id="0" name=""/>
        <dsp:cNvSpPr/>
      </dsp:nvSpPr>
      <dsp:spPr>
        <a:xfrm>
          <a:off x="0" y="1332320"/>
          <a:ext cx="6096000" cy="0"/>
        </a:xfrm>
        <a:prstGeom prst="line">
          <a:avLst/>
        </a:prstGeom>
        <a:solidFill>
          <a:schemeClr val="accent2">
            <a:hueOff val="985478"/>
            <a:satOff val="80"/>
            <a:lumOff val="196"/>
            <a:alphaOff val="0"/>
          </a:schemeClr>
        </a:solidFill>
        <a:ln w="12700" cap="flat" cmpd="sng" algn="ctr">
          <a:solidFill>
            <a:schemeClr val="accent2">
              <a:hueOff val="985478"/>
              <a:satOff val="80"/>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81DEA-ED99-174C-92C5-32CEB0E10737}">
      <dsp:nvSpPr>
        <dsp:cNvPr id="0" name=""/>
        <dsp:cNvSpPr/>
      </dsp:nvSpPr>
      <dsp:spPr>
        <a:xfrm>
          <a:off x="0" y="1332320"/>
          <a:ext cx="6096000" cy="133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How did your peer respond to your specific needs/inquiries?(peer specific question) </a:t>
          </a:r>
        </a:p>
      </dsp:txBody>
      <dsp:txXfrm>
        <a:off x="0" y="1332320"/>
        <a:ext cx="6096000" cy="1332320"/>
      </dsp:txXfrm>
    </dsp:sp>
    <dsp:sp modelId="{72410838-87BA-7E4B-B61D-0EE8F088FC46}">
      <dsp:nvSpPr>
        <dsp:cNvPr id="0" name=""/>
        <dsp:cNvSpPr/>
      </dsp:nvSpPr>
      <dsp:spPr>
        <a:xfrm>
          <a:off x="0" y="2664640"/>
          <a:ext cx="6096000" cy="0"/>
        </a:xfrm>
        <a:prstGeom prst="line">
          <a:avLst/>
        </a:prstGeom>
        <a:solidFill>
          <a:schemeClr val="accent2">
            <a:hueOff val="1970955"/>
            <a:satOff val="161"/>
            <a:lumOff val="392"/>
            <a:alphaOff val="0"/>
          </a:schemeClr>
        </a:solidFill>
        <a:ln w="12700" cap="flat" cmpd="sng" algn="ctr">
          <a:solidFill>
            <a:schemeClr val="accent2">
              <a:hueOff val="1970955"/>
              <a:satOff val="161"/>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930CFD-4844-EB48-8D6B-8D44DEDE3B7F}">
      <dsp:nvSpPr>
        <dsp:cNvPr id="0" name=""/>
        <dsp:cNvSpPr/>
      </dsp:nvSpPr>
      <dsp:spPr>
        <a:xfrm>
          <a:off x="0" y="2664640"/>
          <a:ext cx="6096000" cy="133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What do you have left to work on/edit/revise after the peer review session?  (writer specific question) </a:t>
          </a:r>
        </a:p>
      </dsp:txBody>
      <dsp:txXfrm>
        <a:off x="0" y="2664640"/>
        <a:ext cx="6096000" cy="1332320"/>
      </dsp:txXfrm>
    </dsp:sp>
    <dsp:sp modelId="{6E7BF19E-FA3D-134B-907B-ABCCC05725F2}">
      <dsp:nvSpPr>
        <dsp:cNvPr id="0" name=""/>
        <dsp:cNvSpPr/>
      </dsp:nvSpPr>
      <dsp:spPr>
        <a:xfrm>
          <a:off x="0" y="3996960"/>
          <a:ext cx="6096000" cy="0"/>
        </a:xfrm>
        <a:prstGeom prst="line">
          <a:avLst/>
        </a:prstGeom>
        <a:solidFill>
          <a:schemeClr val="accent2">
            <a:hueOff val="2956433"/>
            <a:satOff val="241"/>
            <a:lumOff val="588"/>
            <a:alphaOff val="0"/>
          </a:schemeClr>
        </a:solidFill>
        <a:ln w="12700" cap="flat" cmpd="sng" algn="ctr">
          <a:solidFill>
            <a:schemeClr val="accent2">
              <a:hueOff val="2956433"/>
              <a:satOff val="241"/>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F9EBB-CF8C-D04F-81A9-C4ADAC6C05FA}">
      <dsp:nvSpPr>
        <dsp:cNvPr id="0" name=""/>
        <dsp:cNvSpPr/>
      </dsp:nvSpPr>
      <dsp:spPr>
        <a:xfrm>
          <a:off x="0" y="3996960"/>
          <a:ext cx="6096000" cy="133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How are you planning to integrate some of the feedback you received? (writer specific question) </a:t>
          </a:r>
        </a:p>
      </dsp:txBody>
      <dsp:txXfrm>
        <a:off x="0" y="3996960"/>
        <a:ext cx="6096000" cy="1332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3C85E-8ED4-4964-84C7-F21C0F487850}">
      <dsp:nvSpPr>
        <dsp:cNvPr id="0" name=""/>
        <dsp:cNvSpPr/>
      </dsp:nvSpPr>
      <dsp:spPr>
        <a:xfrm>
          <a:off x="0" y="3260"/>
          <a:ext cx="6858000" cy="106159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9E3C1-9A6C-4489-B54B-5283EE662DC3}">
      <dsp:nvSpPr>
        <dsp:cNvPr id="0" name=""/>
        <dsp:cNvSpPr/>
      </dsp:nvSpPr>
      <dsp:spPr>
        <a:xfrm>
          <a:off x="321132" y="242119"/>
          <a:ext cx="584448" cy="583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5F6F4F-0E3A-4A51-9A15-FE60E1A31D9A}">
      <dsp:nvSpPr>
        <dsp:cNvPr id="0" name=""/>
        <dsp:cNvSpPr/>
      </dsp:nvSpPr>
      <dsp:spPr>
        <a:xfrm>
          <a:off x="1226713" y="3260"/>
          <a:ext cx="5305872" cy="1128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84" tIns="119484" rIns="119484" bIns="119484" numCol="1" spcCol="1270" anchor="ctr" anchorCtr="0">
          <a:noAutofit/>
        </a:bodyPr>
        <a:lstStyle/>
        <a:p>
          <a:pPr marL="0" lvl="0" indent="0" algn="l" defTabSz="622300">
            <a:lnSpc>
              <a:spcPct val="100000"/>
            </a:lnSpc>
            <a:spcBef>
              <a:spcPct val="0"/>
            </a:spcBef>
            <a:spcAft>
              <a:spcPct val="35000"/>
            </a:spcAft>
            <a:buNone/>
          </a:pPr>
          <a:r>
            <a:rPr lang="en-US" sz="1400" b="0" kern="1200"/>
            <a:t>“</a:t>
          </a:r>
          <a:r>
            <a:rPr lang="en-US" sz="1400" b="0" i="0" kern="1200"/>
            <a:t>Reflective Writing and The Revision Process: What Were You Thinking” Sandra L. Giles, </a:t>
          </a:r>
          <a:r>
            <a:rPr lang="en-US" sz="1400" b="0" i="1" kern="1200"/>
            <a:t>Writing Spaces Textbook, 2010. </a:t>
          </a:r>
          <a:endParaRPr lang="en-US" sz="1400" kern="1200"/>
        </a:p>
      </dsp:txBody>
      <dsp:txXfrm>
        <a:off x="1226713" y="3260"/>
        <a:ext cx="5305872" cy="1128981"/>
      </dsp:txXfrm>
    </dsp:sp>
    <dsp:sp modelId="{3F5546B5-8857-4026-9EED-A7F6284F3A64}">
      <dsp:nvSpPr>
        <dsp:cNvPr id="0" name=""/>
        <dsp:cNvSpPr/>
      </dsp:nvSpPr>
      <dsp:spPr>
        <a:xfrm>
          <a:off x="0" y="1405935"/>
          <a:ext cx="6858000" cy="106159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1CC4A6-BD2E-4217-A087-13AB48EB7984}">
      <dsp:nvSpPr>
        <dsp:cNvPr id="0" name=""/>
        <dsp:cNvSpPr/>
      </dsp:nvSpPr>
      <dsp:spPr>
        <a:xfrm>
          <a:off x="321132" y="1644793"/>
          <a:ext cx="584448" cy="583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7B0A47-378D-401B-8F31-EC2B98798174}">
      <dsp:nvSpPr>
        <dsp:cNvPr id="0" name=""/>
        <dsp:cNvSpPr/>
      </dsp:nvSpPr>
      <dsp:spPr>
        <a:xfrm>
          <a:off x="1226713" y="1405935"/>
          <a:ext cx="5305872" cy="1128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84" tIns="119484" rIns="119484" bIns="119484" numCol="1" spcCol="1270" anchor="ctr" anchorCtr="0">
          <a:noAutofit/>
        </a:bodyPr>
        <a:lstStyle/>
        <a:p>
          <a:pPr marL="0" lvl="0" indent="0" algn="l" defTabSz="622300">
            <a:lnSpc>
              <a:spcPct val="100000"/>
            </a:lnSpc>
            <a:spcBef>
              <a:spcPct val="0"/>
            </a:spcBef>
            <a:spcAft>
              <a:spcPct val="35000"/>
            </a:spcAft>
            <a:buNone/>
          </a:pPr>
          <a:r>
            <a:rPr lang="en-US" sz="1400" b="0" kern="1200" dirty="0"/>
            <a:t>“</a:t>
          </a:r>
          <a:r>
            <a:rPr lang="en-US" sz="1400" b="0" i="0" kern="1200" dirty="0"/>
            <a:t>Reflection is Critical for Writers’ Development” Kara </a:t>
          </a:r>
          <a:r>
            <a:rPr lang="en-US" sz="1400" b="0" i="0" kern="1200" dirty="0" err="1"/>
            <a:t>Taczak</a:t>
          </a:r>
          <a:r>
            <a:rPr lang="en-US" sz="1400" b="0" i="0" kern="1200" dirty="0"/>
            <a:t>, </a:t>
          </a:r>
          <a:r>
            <a:rPr lang="en-US" sz="1400" b="0" i="1" kern="1200" dirty="0"/>
            <a:t>Naming What We Know, 2016. </a:t>
          </a:r>
          <a:endParaRPr lang="en-US" sz="1400" kern="1200" dirty="0"/>
        </a:p>
      </dsp:txBody>
      <dsp:txXfrm>
        <a:off x="1226713" y="1405935"/>
        <a:ext cx="5305872" cy="1128981"/>
      </dsp:txXfrm>
    </dsp:sp>
    <dsp:sp modelId="{615A5FFA-82C9-4F35-8673-734FB4857DB4}">
      <dsp:nvSpPr>
        <dsp:cNvPr id="0" name=""/>
        <dsp:cNvSpPr/>
      </dsp:nvSpPr>
      <dsp:spPr>
        <a:xfrm>
          <a:off x="0" y="2808609"/>
          <a:ext cx="6858000" cy="106159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452F6D-A222-4420-B6A9-84DEEDD4D7F2}">
      <dsp:nvSpPr>
        <dsp:cNvPr id="0" name=""/>
        <dsp:cNvSpPr/>
      </dsp:nvSpPr>
      <dsp:spPr>
        <a:xfrm>
          <a:off x="321132" y="3047468"/>
          <a:ext cx="584448" cy="583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B1AC06-4B34-4124-A880-7AC31ABDA9B7}">
      <dsp:nvSpPr>
        <dsp:cNvPr id="0" name=""/>
        <dsp:cNvSpPr/>
      </dsp:nvSpPr>
      <dsp:spPr>
        <a:xfrm>
          <a:off x="1226713" y="2808609"/>
          <a:ext cx="5305872" cy="1128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84" tIns="119484" rIns="119484" bIns="119484" numCol="1" spcCol="1270" anchor="ctr" anchorCtr="0">
          <a:noAutofit/>
        </a:bodyPr>
        <a:lstStyle/>
        <a:p>
          <a:pPr marL="0" lvl="0" indent="0" algn="l" defTabSz="622300">
            <a:lnSpc>
              <a:spcPct val="100000"/>
            </a:lnSpc>
            <a:spcBef>
              <a:spcPct val="0"/>
            </a:spcBef>
            <a:spcAft>
              <a:spcPct val="35000"/>
            </a:spcAft>
            <a:buNone/>
          </a:pPr>
          <a:r>
            <a:rPr lang="en-US" sz="1400" b="0" kern="1200" dirty="0"/>
            <a:t>”Responding—Really Responding-–to Other Students’ Writing” </a:t>
          </a:r>
          <a:r>
            <a:rPr lang="en-US" sz="1400" b="0" kern="1200"/>
            <a:t>Richard Straub, </a:t>
          </a:r>
          <a:r>
            <a:rPr lang="en-US" sz="1400" b="0" i="1" kern="1200"/>
            <a:t>The Subject is Writing</a:t>
          </a:r>
          <a:r>
            <a:rPr lang="en-US" sz="1400" b="0" kern="1200"/>
            <a:t>, 1999. </a:t>
          </a:r>
          <a:endParaRPr lang="en-US" sz="1400" kern="1200" dirty="0"/>
        </a:p>
      </dsp:txBody>
      <dsp:txXfrm>
        <a:off x="1226713" y="2808609"/>
        <a:ext cx="5305872" cy="1128981"/>
      </dsp:txXfrm>
    </dsp:sp>
    <dsp:sp modelId="{6EC3F669-F459-8C42-82DC-74C54278A3BD}">
      <dsp:nvSpPr>
        <dsp:cNvPr id="0" name=""/>
        <dsp:cNvSpPr/>
      </dsp:nvSpPr>
      <dsp:spPr>
        <a:xfrm>
          <a:off x="0" y="4211283"/>
          <a:ext cx="6858000" cy="106159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95321B-4FAB-8A46-AE7B-0264F39E25F3}">
      <dsp:nvSpPr>
        <dsp:cNvPr id="0" name=""/>
        <dsp:cNvSpPr/>
      </dsp:nvSpPr>
      <dsp:spPr>
        <a:xfrm>
          <a:off x="321446" y="4450142"/>
          <a:ext cx="584448" cy="583877"/>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1A4399-1181-DE43-BBBF-25E34FE97056}">
      <dsp:nvSpPr>
        <dsp:cNvPr id="0" name=""/>
        <dsp:cNvSpPr/>
      </dsp:nvSpPr>
      <dsp:spPr>
        <a:xfrm>
          <a:off x="1227341" y="4211283"/>
          <a:ext cx="5305872" cy="1128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84" tIns="119484" rIns="119484" bIns="119484" numCol="1" spcCol="1270" anchor="ctr" anchorCtr="0">
          <a:noAutofit/>
        </a:bodyPr>
        <a:lstStyle/>
        <a:p>
          <a:pPr marL="0" lvl="0" indent="0" algn="l" defTabSz="622300">
            <a:lnSpc>
              <a:spcPct val="100000"/>
            </a:lnSpc>
            <a:spcBef>
              <a:spcPct val="0"/>
            </a:spcBef>
            <a:spcAft>
              <a:spcPct val="35000"/>
            </a:spcAft>
            <a:buNone/>
          </a:pPr>
          <a:r>
            <a:rPr lang="en-US" sz="1400" kern="1200" dirty="0"/>
            <a:t>“Listen to Others, Listen to Yourself: Combining Feedback Review and Reflection to Improve Iterative Design” Yu-Chun Grace Yen, Steven P. Dow, Elizabeth Gerber, Brian P. Bailey, 2017. </a:t>
          </a:r>
          <a:r>
            <a:rPr lang="en-US" sz="1400" kern="1200" dirty="0">
              <a:hlinkClick xmlns:r="http://schemas.openxmlformats.org/officeDocument/2006/relationships" r:id="rId7"/>
            </a:rPr>
            <a:t>https://dl.acm.org/doi/pdf/10.1145/3059454.3059468</a:t>
          </a:r>
          <a:endParaRPr lang="en-US" sz="1400" kern="1200" dirty="0"/>
        </a:p>
      </dsp:txBody>
      <dsp:txXfrm>
        <a:off x="1227341" y="4211283"/>
        <a:ext cx="5305872" cy="11289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C9C19-A0D8-7747-905C-7EBB4A2E2704}" type="datetimeFigureOut">
              <a:rPr lang="en-US" smtClean="0"/>
              <a:t>10/18/24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B7145-E303-1347-95EA-F6181844982F}" type="slidenum">
              <a:rPr lang="en-US" smtClean="0"/>
              <a:t>‹#›</a:t>
            </a:fld>
            <a:endParaRPr lang="en-US"/>
          </a:p>
        </p:txBody>
      </p:sp>
    </p:spTree>
    <p:extLst>
      <p:ext uri="{BB962C8B-B14F-4D97-AF65-F5344CB8AC3E}">
        <p14:creationId xmlns:p14="http://schemas.microsoft.com/office/powerpoint/2010/main" val="92443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t>
            </a:r>
          </a:p>
        </p:txBody>
      </p:sp>
      <p:sp>
        <p:nvSpPr>
          <p:cNvPr id="4" name="Slide Number Placeholder 3"/>
          <p:cNvSpPr>
            <a:spLocks noGrp="1"/>
          </p:cNvSpPr>
          <p:nvPr>
            <p:ph type="sldNum" sz="quarter" idx="5"/>
          </p:nvPr>
        </p:nvSpPr>
        <p:spPr/>
        <p:txBody>
          <a:bodyPr/>
          <a:lstStyle/>
          <a:p>
            <a:fld id="{5ADB7145-E303-1347-95EA-F6181844982F}" type="slidenum">
              <a:rPr lang="en-US" smtClean="0"/>
              <a:t>1</a:t>
            </a:fld>
            <a:endParaRPr lang="en-US"/>
          </a:p>
        </p:txBody>
      </p:sp>
    </p:spTree>
    <p:extLst>
      <p:ext uri="{BB962C8B-B14F-4D97-AF65-F5344CB8AC3E}">
        <p14:creationId xmlns:p14="http://schemas.microsoft.com/office/powerpoint/2010/main" val="217808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on Traditional Peer Review Sessions– As we are all aware, unless prompted, students don’t typically prepare for peer-review sessions other than (maybe) printing off what is required to bring to the session, and often times, we don’t see that. </a:t>
            </a:r>
          </a:p>
        </p:txBody>
      </p:sp>
      <p:sp>
        <p:nvSpPr>
          <p:cNvPr id="4" name="Slide Number Placeholder 3"/>
          <p:cNvSpPr>
            <a:spLocks noGrp="1"/>
          </p:cNvSpPr>
          <p:nvPr>
            <p:ph type="sldNum" sz="quarter" idx="5"/>
          </p:nvPr>
        </p:nvSpPr>
        <p:spPr/>
        <p:txBody>
          <a:bodyPr/>
          <a:lstStyle/>
          <a:p>
            <a:fld id="{5ADB7145-E303-1347-95EA-F6181844982F}" type="slidenum">
              <a:rPr lang="en-US" smtClean="0"/>
              <a:t>2</a:t>
            </a:fld>
            <a:endParaRPr lang="en-US"/>
          </a:p>
        </p:txBody>
      </p:sp>
    </p:spTree>
    <p:extLst>
      <p:ext uri="{BB962C8B-B14F-4D97-AF65-F5344CB8AC3E}">
        <p14:creationId xmlns:p14="http://schemas.microsoft.com/office/powerpoint/2010/main" val="130424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things we can do as teachers to help our students feel as though they are getting the most out of a peer-review session. </a:t>
            </a:r>
          </a:p>
        </p:txBody>
      </p:sp>
      <p:sp>
        <p:nvSpPr>
          <p:cNvPr id="4" name="Slide Number Placeholder 3"/>
          <p:cNvSpPr>
            <a:spLocks noGrp="1"/>
          </p:cNvSpPr>
          <p:nvPr>
            <p:ph type="sldNum" sz="quarter" idx="5"/>
          </p:nvPr>
        </p:nvSpPr>
        <p:spPr/>
        <p:txBody>
          <a:bodyPr/>
          <a:lstStyle/>
          <a:p>
            <a:fld id="{5ADB7145-E303-1347-95EA-F6181844982F}" type="slidenum">
              <a:rPr lang="en-US" smtClean="0"/>
              <a:t>3</a:t>
            </a:fld>
            <a:endParaRPr lang="en-US"/>
          </a:p>
        </p:txBody>
      </p:sp>
    </p:spTree>
    <p:extLst>
      <p:ext uri="{BB962C8B-B14F-4D97-AF65-F5344CB8AC3E}">
        <p14:creationId xmlns:p14="http://schemas.microsoft.com/office/powerpoint/2010/main" val="25922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how much time you have spent in class working in groups/pairs/together, some things may have already been discussed; however, by inviting students to fully reflect either by writing or recording themselves speaking, they can provide more substantial background on some of the choices, decisions, planning, organizing, and work they’ve done to have more fulfilling peer review sessions. </a:t>
            </a:r>
          </a:p>
        </p:txBody>
      </p:sp>
      <p:sp>
        <p:nvSpPr>
          <p:cNvPr id="4" name="Slide Number Placeholder 3"/>
          <p:cNvSpPr>
            <a:spLocks noGrp="1"/>
          </p:cNvSpPr>
          <p:nvPr>
            <p:ph type="sldNum" sz="quarter" idx="5"/>
          </p:nvPr>
        </p:nvSpPr>
        <p:spPr/>
        <p:txBody>
          <a:bodyPr/>
          <a:lstStyle/>
          <a:p>
            <a:fld id="{5ADB7145-E303-1347-95EA-F6181844982F}" type="slidenum">
              <a:rPr lang="en-US" smtClean="0"/>
              <a:t>4</a:t>
            </a:fld>
            <a:endParaRPr lang="en-US"/>
          </a:p>
        </p:txBody>
      </p:sp>
    </p:spTree>
    <p:extLst>
      <p:ext uri="{BB962C8B-B14F-4D97-AF65-F5344CB8AC3E}">
        <p14:creationId xmlns:p14="http://schemas.microsoft.com/office/powerpoint/2010/main" val="230665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shows us that </a:t>
            </a:r>
          </a:p>
        </p:txBody>
      </p:sp>
      <p:sp>
        <p:nvSpPr>
          <p:cNvPr id="4" name="Slide Number Placeholder 3"/>
          <p:cNvSpPr>
            <a:spLocks noGrp="1"/>
          </p:cNvSpPr>
          <p:nvPr>
            <p:ph type="sldNum" sz="quarter" idx="5"/>
          </p:nvPr>
        </p:nvSpPr>
        <p:spPr/>
        <p:txBody>
          <a:bodyPr/>
          <a:lstStyle/>
          <a:p>
            <a:fld id="{5ADB7145-E303-1347-95EA-F6181844982F}" type="slidenum">
              <a:rPr lang="en-US" smtClean="0"/>
              <a:t>5</a:t>
            </a:fld>
            <a:endParaRPr lang="en-US"/>
          </a:p>
        </p:txBody>
      </p:sp>
    </p:spTree>
    <p:extLst>
      <p:ext uri="{BB962C8B-B14F-4D97-AF65-F5344CB8AC3E}">
        <p14:creationId xmlns:p14="http://schemas.microsoft.com/office/powerpoint/2010/main" val="286308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10/11/24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1068408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829006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65197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35700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7603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10687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40076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1560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40341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62568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10/11/24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7135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10/11/24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893952677"/>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mailto:carterse@mailbox.sc.edu"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People Planning">
            <a:extLst>
              <a:ext uri="{FF2B5EF4-FFF2-40B4-BE49-F238E27FC236}">
                <a16:creationId xmlns:a16="http://schemas.microsoft.com/office/drawing/2014/main" id="{14536462-B035-799B-0AE3-733AB0206C2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b="279"/>
          <a:stretch/>
        </p:blipFill>
        <p:spPr>
          <a:xfrm>
            <a:off x="20" y="10"/>
            <a:ext cx="12191435" cy="6857989"/>
          </a:xfrm>
          <a:prstGeom prst="rect">
            <a:avLst/>
          </a:prstGeom>
        </p:spPr>
      </p:pic>
      <p:sp>
        <p:nvSpPr>
          <p:cNvPr id="11" name="Rectangle 10">
            <a:extLst>
              <a:ext uri="{FF2B5EF4-FFF2-40B4-BE49-F238E27FC236}">
                <a16:creationId xmlns:a16="http://schemas.microsoft.com/office/drawing/2014/main" id="{70B1A9B2-C051-494A-A1E0-2E4EF693C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4525"/>
            <a:ext cx="12192001" cy="4571998"/>
          </a:xfrm>
          <a:prstGeom prst="rect">
            <a:avLst/>
          </a:prstGeom>
          <a:gradFill flip="none" rotWithShape="1">
            <a:gsLst>
              <a:gs pos="41000">
                <a:srgbClr val="000000">
                  <a:alpha val="40000"/>
                </a:srgbClr>
              </a:gs>
              <a:gs pos="75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E4B34-BDC0-C0FB-61C9-A39AB363BEC5}"/>
              </a:ext>
            </a:extLst>
          </p:cNvPr>
          <p:cNvSpPr>
            <a:spLocks noGrp="1"/>
          </p:cNvSpPr>
          <p:nvPr>
            <p:ph type="ctrTitle"/>
          </p:nvPr>
        </p:nvSpPr>
        <p:spPr>
          <a:xfrm>
            <a:off x="762000" y="1524000"/>
            <a:ext cx="5334000" cy="4271962"/>
          </a:xfrm>
        </p:spPr>
        <p:txBody>
          <a:bodyPr>
            <a:normAutofit/>
          </a:bodyPr>
          <a:lstStyle/>
          <a:p>
            <a:pPr algn="l"/>
            <a:r>
              <a:rPr lang="en-US" sz="5000" b="1">
                <a:solidFill>
                  <a:srgbClr val="FFFFFF"/>
                </a:solidFill>
                <a:effectLst/>
                <a:latin typeface="Aptos" panose="020B0004020202020204" pitchFamily="34" charset="0"/>
                <a:ea typeface="Aptos" panose="020B0004020202020204" pitchFamily="34" charset="0"/>
                <a:cs typeface="Times New Roman" panose="02020603050405020304" pitchFamily="18" charset="0"/>
              </a:rPr>
              <a:t>Refining Peer Review Sessions to Enhance Student Engagement</a:t>
            </a:r>
            <a:r>
              <a:rPr lang="en-US" sz="5000">
                <a:solidFill>
                  <a:srgbClr val="FFFFFF"/>
                </a:solidFill>
                <a:effectLst/>
              </a:rPr>
              <a:t> </a:t>
            </a:r>
            <a:endParaRPr lang="en-US" sz="5000">
              <a:solidFill>
                <a:srgbClr val="FFFFFF"/>
              </a:solidFill>
            </a:endParaRPr>
          </a:p>
        </p:txBody>
      </p:sp>
      <p:sp>
        <p:nvSpPr>
          <p:cNvPr id="3" name="Subtitle 2">
            <a:extLst>
              <a:ext uri="{FF2B5EF4-FFF2-40B4-BE49-F238E27FC236}">
                <a16:creationId xmlns:a16="http://schemas.microsoft.com/office/drawing/2014/main" id="{11C3E763-4995-D2DF-7E93-8666A617FDDC}"/>
              </a:ext>
            </a:extLst>
          </p:cNvPr>
          <p:cNvSpPr>
            <a:spLocks noGrp="1"/>
          </p:cNvSpPr>
          <p:nvPr>
            <p:ph type="subTitle" idx="1"/>
          </p:nvPr>
        </p:nvSpPr>
        <p:spPr>
          <a:xfrm>
            <a:off x="6857998" y="4572000"/>
            <a:ext cx="4572001" cy="1223962"/>
          </a:xfrm>
        </p:spPr>
        <p:txBody>
          <a:bodyPr>
            <a:normAutofit/>
          </a:bodyPr>
          <a:lstStyle/>
          <a:p>
            <a:pPr algn="l"/>
            <a:r>
              <a:rPr lang="en-US" sz="1900">
                <a:solidFill>
                  <a:srgbClr val="FFFFFF"/>
                </a:solidFill>
              </a:rPr>
              <a:t>Dr. Sarah E.S. Carter</a:t>
            </a:r>
          </a:p>
          <a:p>
            <a:pPr algn="l"/>
            <a:r>
              <a:rPr lang="en-US" sz="1900">
                <a:solidFill>
                  <a:srgbClr val="FFFFFF"/>
                </a:solidFill>
              </a:rPr>
              <a:t>Assistant Professor of English </a:t>
            </a:r>
          </a:p>
          <a:p>
            <a:pPr algn="l"/>
            <a:r>
              <a:rPr lang="en-US" sz="1900">
                <a:solidFill>
                  <a:srgbClr val="FFFFFF"/>
                </a:solidFill>
              </a:rPr>
              <a:t>University of South Carolina—Union </a:t>
            </a:r>
          </a:p>
        </p:txBody>
      </p:sp>
    </p:spTree>
    <p:extLst>
      <p:ext uri="{BB962C8B-B14F-4D97-AF65-F5344CB8AC3E}">
        <p14:creationId xmlns:p14="http://schemas.microsoft.com/office/powerpoint/2010/main" val="18949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E5DF58-5CFD-4D62-AC3A-9EA04E1AF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mailboxes stacked inside a wooden box">
            <a:extLst>
              <a:ext uri="{FF2B5EF4-FFF2-40B4-BE49-F238E27FC236}">
                <a16:creationId xmlns:a16="http://schemas.microsoft.com/office/drawing/2014/main" id="{42FBABD1-8A6A-8B9E-6489-B47080516DAD}"/>
              </a:ext>
            </a:extLst>
          </p:cNvPr>
          <p:cNvPicPr>
            <a:picLocks noChangeAspect="1"/>
          </p:cNvPicPr>
          <p:nvPr/>
        </p:nvPicPr>
        <p:blipFill>
          <a:blip r:embed="rId2"/>
          <a:srcRect b="14449"/>
          <a:stretch/>
        </p:blipFill>
        <p:spPr>
          <a:xfrm>
            <a:off x="20" y="10"/>
            <a:ext cx="12191979" cy="6857989"/>
          </a:xfrm>
          <a:prstGeom prst="rect">
            <a:avLst/>
          </a:prstGeom>
        </p:spPr>
      </p:pic>
      <p:sp useBgFill="1">
        <p:nvSpPr>
          <p:cNvPr id="11" name="Freeform: Shape 10">
            <a:extLst>
              <a:ext uri="{FF2B5EF4-FFF2-40B4-BE49-F238E27FC236}">
                <a16:creationId xmlns:a16="http://schemas.microsoft.com/office/drawing/2014/main" id="{8064D39A-E0A4-461B-A8D2-9C3AE870C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E069E3-3985-F5E6-1763-73C181DD95AB}"/>
              </a:ext>
            </a:extLst>
          </p:cNvPr>
          <p:cNvSpPr>
            <a:spLocks noGrp="1"/>
          </p:cNvSpPr>
          <p:nvPr>
            <p:ph type="title"/>
          </p:nvPr>
        </p:nvSpPr>
        <p:spPr>
          <a:xfrm>
            <a:off x="1095376" y="1771650"/>
            <a:ext cx="4629150" cy="1343026"/>
          </a:xfrm>
        </p:spPr>
        <p:txBody>
          <a:bodyPr anchor="b">
            <a:normAutofit/>
          </a:bodyPr>
          <a:lstStyle/>
          <a:p>
            <a:r>
              <a:rPr lang="en-US" dirty="0"/>
              <a:t>Thank you!</a:t>
            </a:r>
          </a:p>
        </p:txBody>
      </p:sp>
      <p:sp>
        <p:nvSpPr>
          <p:cNvPr id="3" name="Content Placeholder 2">
            <a:extLst>
              <a:ext uri="{FF2B5EF4-FFF2-40B4-BE49-F238E27FC236}">
                <a16:creationId xmlns:a16="http://schemas.microsoft.com/office/drawing/2014/main" id="{6E0B1323-D632-B63A-D5F9-8D6FF92EF1A9}"/>
              </a:ext>
            </a:extLst>
          </p:cNvPr>
          <p:cNvSpPr>
            <a:spLocks noGrp="1"/>
          </p:cNvSpPr>
          <p:nvPr>
            <p:ph idx="1"/>
          </p:nvPr>
        </p:nvSpPr>
        <p:spPr>
          <a:xfrm>
            <a:off x="1095376" y="3295649"/>
            <a:ext cx="5008562" cy="1924051"/>
          </a:xfrm>
        </p:spPr>
        <p:txBody>
          <a:bodyPr>
            <a:normAutofit/>
          </a:bodyPr>
          <a:lstStyle/>
          <a:p>
            <a:r>
              <a:rPr lang="en-US" dirty="0"/>
              <a:t>Please stay in touch—</a:t>
            </a:r>
          </a:p>
          <a:p>
            <a:r>
              <a:rPr lang="en-US" dirty="0">
                <a:hlinkClick r:id="rId3"/>
              </a:rPr>
              <a:t>carterse@mailbox.sc.edu</a:t>
            </a:r>
            <a:endParaRPr lang="en-US" dirty="0"/>
          </a:p>
          <a:p>
            <a:endParaRPr lang="en-US" dirty="0"/>
          </a:p>
        </p:txBody>
      </p:sp>
    </p:spTree>
    <p:extLst>
      <p:ext uri="{BB962C8B-B14F-4D97-AF65-F5344CB8AC3E}">
        <p14:creationId xmlns:p14="http://schemas.microsoft.com/office/powerpoint/2010/main" val="941624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2E5DF58-5CFD-4D62-AC3A-9EA04E1AF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dialogue boxes">
            <a:extLst>
              <a:ext uri="{FF2B5EF4-FFF2-40B4-BE49-F238E27FC236}">
                <a16:creationId xmlns:a16="http://schemas.microsoft.com/office/drawing/2014/main" id="{F66B3BF3-2514-652E-21E8-4E4221220A59}"/>
              </a:ext>
            </a:extLst>
          </p:cNvPr>
          <p:cNvPicPr>
            <a:picLocks noChangeAspect="1"/>
          </p:cNvPicPr>
          <p:nvPr/>
        </p:nvPicPr>
        <p:blipFill>
          <a:blip r:embed="rId3"/>
          <a:srcRect t="17111" b="15321"/>
          <a:stretch/>
        </p:blipFill>
        <p:spPr>
          <a:xfrm>
            <a:off x="20" y="10"/>
            <a:ext cx="12191979" cy="6857989"/>
          </a:xfrm>
          <a:prstGeom prst="rect">
            <a:avLst/>
          </a:prstGeom>
        </p:spPr>
      </p:pic>
      <p:sp useBgFill="1">
        <p:nvSpPr>
          <p:cNvPr id="30" name="Freeform: Shape 24">
            <a:extLst>
              <a:ext uri="{FF2B5EF4-FFF2-40B4-BE49-F238E27FC236}">
                <a16:creationId xmlns:a16="http://schemas.microsoft.com/office/drawing/2014/main" id="{8064D39A-E0A4-461B-A8D2-9C3AE870C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2C84252-2273-38E5-40B0-269E28C513F5}"/>
              </a:ext>
            </a:extLst>
          </p:cNvPr>
          <p:cNvSpPr>
            <a:spLocks noGrp="1"/>
          </p:cNvSpPr>
          <p:nvPr>
            <p:ph type="title"/>
          </p:nvPr>
        </p:nvSpPr>
        <p:spPr>
          <a:xfrm>
            <a:off x="1095376" y="1771650"/>
            <a:ext cx="4629150" cy="1343026"/>
          </a:xfrm>
        </p:spPr>
        <p:txBody>
          <a:bodyPr vert="horz" lIns="91440" tIns="45720" rIns="91440" bIns="45720" rtlCol="0" anchor="b" anchorCtr="0">
            <a:normAutofit/>
          </a:bodyPr>
          <a:lstStyle/>
          <a:p>
            <a:r>
              <a:rPr lang="en-US" kern="1200">
                <a:solidFill>
                  <a:schemeClr val="tx1"/>
                </a:solidFill>
                <a:latin typeface="+mj-lt"/>
                <a:ea typeface="+mj-ea"/>
                <a:cs typeface="+mj-cs"/>
              </a:rPr>
              <a:t>Peer Review as a Process</a:t>
            </a:r>
          </a:p>
        </p:txBody>
      </p:sp>
      <p:sp>
        <p:nvSpPr>
          <p:cNvPr id="4" name="TextBox 3">
            <a:extLst>
              <a:ext uri="{FF2B5EF4-FFF2-40B4-BE49-F238E27FC236}">
                <a16:creationId xmlns:a16="http://schemas.microsoft.com/office/drawing/2014/main" id="{48F0A5B0-FC1C-18AA-457E-814AD83C5A8F}"/>
              </a:ext>
            </a:extLst>
          </p:cNvPr>
          <p:cNvSpPr txBox="1"/>
          <p:nvPr/>
        </p:nvSpPr>
        <p:spPr>
          <a:xfrm>
            <a:off x="1095376" y="3295649"/>
            <a:ext cx="4629150" cy="1924051"/>
          </a:xfrm>
          <a:prstGeom prst="rect">
            <a:avLst/>
          </a:prstGeom>
        </p:spPr>
        <p:txBody>
          <a:bodyPr vert="horz" lIns="91440" tIns="45720" rIns="91440" bIns="45720" rtlCol="0">
            <a:normAutofit/>
          </a:bodyPr>
          <a:lstStyle/>
          <a:p>
            <a:pPr>
              <a:lnSpc>
                <a:spcPct val="90000"/>
              </a:lnSpc>
              <a:spcAft>
                <a:spcPts val="600"/>
              </a:spcAft>
            </a:pPr>
            <a:r>
              <a:rPr lang="en-US" dirty="0"/>
              <a:t>Traditional Peer Review doesn’t account for necessary student planning and preparation before and/or reflection after a peer review session. </a:t>
            </a:r>
          </a:p>
        </p:txBody>
      </p:sp>
    </p:spTree>
    <p:extLst>
      <p:ext uri="{BB962C8B-B14F-4D97-AF65-F5344CB8AC3E}">
        <p14:creationId xmlns:p14="http://schemas.microsoft.com/office/powerpoint/2010/main" val="171638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y paper boats and one orange boat">
            <a:extLst>
              <a:ext uri="{FF2B5EF4-FFF2-40B4-BE49-F238E27FC236}">
                <a16:creationId xmlns:a16="http://schemas.microsoft.com/office/drawing/2014/main" id="{BE6F7500-07D4-0072-3AE5-E193CDF7D79E}"/>
              </a:ext>
            </a:extLst>
          </p:cNvPr>
          <p:cNvPicPr>
            <a:picLocks noChangeAspect="1"/>
          </p:cNvPicPr>
          <p:nvPr/>
        </p:nvPicPr>
        <p:blipFill>
          <a:blip r:embed="rId3"/>
          <a:srcRect t="6246" r="1" b="1"/>
          <a:stretch/>
        </p:blipFill>
        <p:spPr>
          <a:xfrm>
            <a:off x="565" y="11"/>
            <a:ext cx="12191435" cy="6857989"/>
          </a:xfrm>
          <a:prstGeom prst="rect">
            <a:avLst/>
          </a:prstGeom>
        </p:spPr>
      </p:pic>
      <p:sp>
        <p:nvSpPr>
          <p:cNvPr id="11" name="Rectangle 10">
            <a:extLst>
              <a:ext uri="{FF2B5EF4-FFF2-40B4-BE49-F238E27FC236}">
                <a16:creationId xmlns:a16="http://schemas.microsoft.com/office/drawing/2014/main" id="{0A3D475D-F146-44DA-80FB-3306B95B8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23925" y="-923925"/>
            <a:ext cx="6858000" cy="8705850"/>
          </a:xfrm>
          <a:prstGeom prst="rect">
            <a:avLst/>
          </a:prstGeom>
          <a:gradFill>
            <a:gsLst>
              <a:gs pos="100000">
                <a:srgbClr val="000000">
                  <a:alpha val="0"/>
                </a:srgbClr>
              </a:gs>
              <a:gs pos="31000">
                <a:srgbClr val="000000">
                  <a:alpha val="70000"/>
                </a:srgb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B7C4A-32A9-21C2-B83D-B2C432883291}"/>
              </a:ext>
            </a:extLst>
          </p:cNvPr>
          <p:cNvSpPr>
            <a:spLocks noGrp="1"/>
          </p:cNvSpPr>
          <p:nvPr>
            <p:ph type="title"/>
          </p:nvPr>
        </p:nvSpPr>
        <p:spPr>
          <a:xfrm>
            <a:off x="762000" y="2299855"/>
            <a:ext cx="5334000" cy="1593272"/>
          </a:xfrm>
        </p:spPr>
        <p:txBody>
          <a:bodyPr vert="horz" lIns="91440" tIns="45720" rIns="91440" bIns="45720" rtlCol="0" anchor="ctr" anchorCtr="0">
            <a:normAutofit fontScale="90000"/>
          </a:bodyPr>
          <a:lstStyle/>
          <a:p>
            <a:r>
              <a:rPr lang="en-US" sz="6000">
                <a:solidFill>
                  <a:srgbClr val="FFFFFF"/>
                </a:solidFill>
              </a:rPr>
              <a:t>Preparing for Peer Review </a:t>
            </a:r>
            <a:endParaRPr lang="en-US" sz="6000" dirty="0">
              <a:solidFill>
                <a:srgbClr val="FFFFFF"/>
              </a:solidFill>
            </a:endParaRPr>
          </a:p>
        </p:txBody>
      </p:sp>
      <p:sp>
        <p:nvSpPr>
          <p:cNvPr id="4" name="TextBox 3">
            <a:extLst>
              <a:ext uri="{FF2B5EF4-FFF2-40B4-BE49-F238E27FC236}">
                <a16:creationId xmlns:a16="http://schemas.microsoft.com/office/drawing/2014/main" id="{FAC5397F-69B9-5153-26B5-097B356942F7}"/>
              </a:ext>
            </a:extLst>
          </p:cNvPr>
          <p:cNvSpPr txBox="1"/>
          <p:nvPr/>
        </p:nvSpPr>
        <p:spPr>
          <a:xfrm>
            <a:off x="6271846" y="609601"/>
            <a:ext cx="5521569" cy="3970318"/>
          </a:xfrm>
          <a:prstGeom prst="rect">
            <a:avLst/>
          </a:prstGeom>
          <a:noFill/>
        </p:spPr>
        <p:txBody>
          <a:bodyPr wrap="square" rtlCol="0">
            <a:spAutoFit/>
          </a:bodyPr>
          <a:lstStyle/>
          <a:p>
            <a:pPr marL="342900" indent="-342900">
              <a:buFont typeface="Arial" panose="020B0604020202020204" pitchFamily="34" charset="0"/>
              <a:buChar char="•"/>
            </a:pPr>
            <a:r>
              <a:rPr lang="en-US" sz="2800"/>
              <a:t>Create worksheets for students to complete during the peer-review session. </a:t>
            </a:r>
          </a:p>
          <a:p>
            <a:pPr marL="342900" indent="-342900">
              <a:buFont typeface="Arial" panose="020B0604020202020204" pitchFamily="34" charset="0"/>
              <a:buChar char="•"/>
            </a:pPr>
            <a:endParaRPr lang="en-US" sz="2800"/>
          </a:p>
          <a:p>
            <a:pPr marL="342900" indent="-342900">
              <a:buFont typeface="Arial" panose="020B0604020202020204" pitchFamily="34" charset="0"/>
              <a:buChar char="•"/>
            </a:pPr>
            <a:r>
              <a:rPr lang="en-US" sz="2800"/>
              <a:t>Include both open and closed questions as well as objective and subjective questions. </a:t>
            </a:r>
            <a:endParaRPr lang="en-US" sz="2800" dirty="0"/>
          </a:p>
        </p:txBody>
      </p:sp>
    </p:spTree>
    <p:extLst>
      <p:ext uri="{BB962C8B-B14F-4D97-AF65-F5344CB8AC3E}">
        <p14:creationId xmlns:p14="http://schemas.microsoft.com/office/powerpoint/2010/main" val="2766789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E5DF58-5CFD-4D62-AC3A-9EA04E1AF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70C33EE0-CC6C-CA67-C9F6-A6CF22BF9B55}"/>
              </a:ext>
            </a:extLst>
          </p:cNvPr>
          <p:cNvPicPr>
            <a:picLocks noChangeAspect="1"/>
          </p:cNvPicPr>
          <p:nvPr/>
        </p:nvPicPr>
        <p:blipFill>
          <a:blip r:embed="rId4"/>
          <a:srcRect t="2056" b="13674"/>
          <a:stretch/>
        </p:blipFill>
        <p:spPr>
          <a:xfrm>
            <a:off x="20" y="10"/>
            <a:ext cx="12191979" cy="6857989"/>
          </a:xfrm>
          <a:prstGeom prst="rect">
            <a:avLst/>
          </a:prstGeom>
        </p:spPr>
      </p:pic>
      <p:sp useBgFill="1">
        <p:nvSpPr>
          <p:cNvPr id="11" name="Freeform: Shape 10">
            <a:extLst>
              <a:ext uri="{FF2B5EF4-FFF2-40B4-BE49-F238E27FC236}">
                <a16:creationId xmlns:a16="http://schemas.microsoft.com/office/drawing/2014/main" id="{8064D39A-E0A4-461B-A8D2-9C3AE870C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C2A701-4CA8-5E35-8D59-C68C8D2F07C1}"/>
              </a:ext>
            </a:extLst>
          </p:cNvPr>
          <p:cNvSpPr>
            <a:spLocks noGrp="1"/>
          </p:cNvSpPr>
          <p:nvPr>
            <p:ph type="title"/>
          </p:nvPr>
        </p:nvSpPr>
        <p:spPr>
          <a:xfrm>
            <a:off x="1095376" y="1771650"/>
            <a:ext cx="4629150" cy="1343026"/>
          </a:xfrm>
        </p:spPr>
        <p:txBody>
          <a:bodyPr anchor="b">
            <a:normAutofit/>
          </a:bodyPr>
          <a:lstStyle/>
          <a:p>
            <a:r>
              <a:rPr lang="en-US" dirty="0"/>
              <a:t>Introduce Pre-Reflection</a:t>
            </a:r>
          </a:p>
        </p:txBody>
      </p:sp>
      <p:sp>
        <p:nvSpPr>
          <p:cNvPr id="3" name="Content Placeholder 2">
            <a:extLst>
              <a:ext uri="{FF2B5EF4-FFF2-40B4-BE49-F238E27FC236}">
                <a16:creationId xmlns:a16="http://schemas.microsoft.com/office/drawing/2014/main" id="{280FA5F0-7D0B-FB7E-9CF8-21CD3C25D8C4}"/>
              </a:ext>
            </a:extLst>
          </p:cNvPr>
          <p:cNvSpPr>
            <a:spLocks noGrp="1"/>
          </p:cNvSpPr>
          <p:nvPr>
            <p:ph idx="1"/>
          </p:nvPr>
        </p:nvSpPr>
        <p:spPr>
          <a:xfrm>
            <a:off x="1095376" y="3295649"/>
            <a:ext cx="4629150" cy="1924051"/>
          </a:xfrm>
        </p:spPr>
        <p:txBody>
          <a:bodyPr>
            <a:normAutofit/>
          </a:bodyPr>
          <a:lstStyle/>
          <a:p>
            <a:r>
              <a:rPr lang="en-US" dirty="0"/>
              <a:t>Aligning Questions to Assignment Purpose and Student Learning Outcomes </a:t>
            </a:r>
          </a:p>
        </p:txBody>
      </p:sp>
      <p:sp>
        <p:nvSpPr>
          <p:cNvPr id="4" name="TextBox 3">
            <a:extLst>
              <a:ext uri="{FF2B5EF4-FFF2-40B4-BE49-F238E27FC236}">
                <a16:creationId xmlns:a16="http://schemas.microsoft.com/office/drawing/2014/main" id="{04CC359E-1501-4123-0529-EECD698931E9}"/>
              </a:ext>
            </a:extLst>
          </p:cNvPr>
          <p:cNvSpPr txBox="1"/>
          <p:nvPr/>
        </p:nvSpPr>
        <p:spPr>
          <a:xfrm>
            <a:off x="6511636" y="651806"/>
            <a:ext cx="5260975" cy="5693866"/>
          </a:xfrm>
          <a:prstGeom prst="rect">
            <a:avLst/>
          </a:prstGeom>
          <a:noFill/>
        </p:spPr>
        <p:txBody>
          <a:bodyPr wrap="square" rtlCol="0">
            <a:spAutoFit/>
          </a:bodyPr>
          <a:lstStyle/>
          <a:p>
            <a:r>
              <a:rPr lang="en-US" sz="2800" dirty="0"/>
              <a:t>Example Guiding Questions for Students before Peer-Review: </a:t>
            </a:r>
          </a:p>
          <a:p>
            <a:r>
              <a:rPr lang="en-US" sz="2800" dirty="0"/>
              <a:t>1. Why did you choose this topic/issue? </a:t>
            </a:r>
          </a:p>
          <a:p>
            <a:r>
              <a:rPr lang="en-US" sz="2800" dirty="0"/>
              <a:t>How does it align with your major? </a:t>
            </a:r>
          </a:p>
          <a:p>
            <a:r>
              <a:rPr lang="en-US" sz="2800" dirty="0"/>
              <a:t>2. Why did you choose this method of inquiry or research? </a:t>
            </a:r>
          </a:p>
          <a:p>
            <a:r>
              <a:rPr lang="en-US" sz="2800" dirty="0"/>
              <a:t>3. How do you work to support your claim (in this assignment)? </a:t>
            </a:r>
          </a:p>
        </p:txBody>
      </p:sp>
    </p:spTree>
    <p:extLst>
      <p:ext uri="{BB962C8B-B14F-4D97-AF65-F5344CB8AC3E}">
        <p14:creationId xmlns:p14="http://schemas.microsoft.com/office/powerpoint/2010/main" val="207863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mark">
            <a:extLst>
              <a:ext uri="{FF2B5EF4-FFF2-40B4-BE49-F238E27FC236}">
                <a16:creationId xmlns:a16="http://schemas.microsoft.com/office/drawing/2014/main" id="{20AD7E79-A221-6EB4-7D5F-F978A6F174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1717" y="782595"/>
            <a:ext cx="2727366" cy="2727366"/>
          </a:xfrm>
          <a:prstGeom prst="rect">
            <a:avLst/>
          </a:prstGeom>
        </p:spPr>
      </p:pic>
      <p:grpSp>
        <p:nvGrpSpPr>
          <p:cNvPr id="12" name="Group 1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3" name="Freeform: Shape 1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8B861E0-9E08-4263-0C0B-A667CF24D6EF}"/>
              </a:ext>
            </a:extLst>
          </p:cNvPr>
          <p:cNvSpPr>
            <a:spLocks noGrp="1"/>
          </p:cNvSpPr>
          <p:nvPr>
            <p:ph type="title"/>
          </p:nvPr>
        </p:nvSpPr>
        <p:spPr>
          <a:xfrm>
            <a:off x="762000" y="782595"/>
            <a:ext cx="5334000" cy="2727367"/>
          </a:xfrm>
        </p:spPr>
        <p:txBody>
          <a:bodyPr vert="horz" lIns="91440" tIns="45720" rIns="91440" bIns="45720" rtlCol="0" anchor="b" anchorCtr="0">
            <a:normAutofit fontScale="90000"/>
          </a:bodyPr>
          <a:lstStyle/>
          <a:p>
            <a:r>
              <a:rPr lang="en-US" sz="8000" dirty="0"/>
              <a:t>During</a:t>
            </a:r>
            <a:br>
              <a:rPr lang="en-US" sz="8000" dirty="0"/>
            </a:br>
            <a:r>
              <a:rPr lang="en-US" sz="8000" dirty="0"/>
              <a:t>Peer Review </a:t>
            </a:r>
          </a:p>
        </p:txBody>
      </p:sp>
      <p:sp>
        <p:nvSpPr>
          <p:cNvPr id="4" name="TextBox 3">
            <a:extLst>
              <a:ext uri="{FF2B5EF4-FFF2-40B4-BE49-F238E27FC236}">
                <a16:creationId xmlns:a16="http://schemas.microsoft.com/office/drawing/2014/main" id="{D99344ED-FE1C-68AC-ABE9-D2053A8AB2C4}"/>
              </a:ext>
            </a:extLst>
          </p:cNvPr>
          <p:cNvSpPr txBox="1"/>
          <p:nvPr/>
        </p:nvSpPr>
        <p:spPr>
          <a:xfrm>
            <a:off x="6483927" y="782595"/>
            <a:ext cx="4128655" cy="5109091"/>
          </a:xfrm>
          <a:prstGeom prst="rect">
            <a:avLst/>
          </a:prstGeom>
          <a:noFill/>
        </p:spPr>
        <p:txBody>
          <a:bodyPr wrap="square" rtlCol="0">
            <a:spAutoFit/>
          </a:bodyPr>
          <a:lstStyle/>
          <a:p>
            <a:pPr marL="342900" indent="-342900">
              <a:buFont typeface="Arial" panose="020B0604020202020204" pitchFamily="34" charset="0"/>
              <a:buChar char="•"/>
            </a:pPr>
            <a:r>
              <a:rPr lang="en-US" sz="2800" dirty="0"/>
              <a:t>Ask students to use concrete language when responding to peer work and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Encourage students to use evidence from what they are reviewing to support their responses. </a:t>
            </a:r>
          </a:p>
          <a:p>
            <a:endParaRPr lang="en-US" dirty="0"/>
          </a:p>
        </p:txBody>
      </p:sp>
    </p:spTree>
    <p:extLst>
      <p:ext uri="{BB962C8B-B14F-4D97-AF65-F5344CB8AC3E}">
        <p14:creationId xmlns:p14="http://schemas.microsoft.com/office/powerpoint/2010/main" val="1763151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 human figure">
            <a:extLst>
              <a:ext uri="{FF2B5EF4-FFF2-40B4-BE49-F238E27FC236}">
                <a16:creationId xmlns:a16="http://schemas.microsoft.com/office/drawing/2014/main" id="{C0DAD51D-1614-6496-3184-51B10252B27B}"/>
              </a:ext>
            </a:extLst>
          </p:cNvPr>
          <p:cNvPicPr>
            <a:picLocks noChangeAspect="1"/>
          </p:cNvPicPr>
          <p:nvPr/>
        </p:nvPicPr>
        <p:blipFill>
          <a:blip r:embed="rId2"/>
          <a:srcRect r="1" b="15728"/>
          <a:stretch/>
        </p:blipFill>
        <p:spPr>
          <a:xfrm>
            <a:off x="20" y="10"/>
            <a:ext cx="12191435" cy="6857989"/>
          </a:xfrm>
          <a:prstGeom prst="rect">
            <a:avLst/>
          </a:prstGeom>
        </p:spPr>
      </p:pic>
      <p:sp>
        <p:nvSpPr>
          <p:cNvPr id="11" name="Rectangle 10">
            <a:extLst>
              <a:ext uri="{FF2B5EF4-FFF2-40B4-BE49-F238E27FC236}">
                <a16:creationId xmlns:a16="http://schemas.microsoft.com/office/drawing/2014/main" id="{117E1A5F-4E44-495B-9C48-A5314F5B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199"/>
            <a:ext cx="12192001" cy="4733924"/>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8D501F-0EFC-9E40-FCC4-4C76F29B190B}"/>
              </a:ext>
            </a:extLst>
          </p:cNvPr>
          <p:cNvSpPr>
            <a:spLocks noGrp="1"/>
          </p:cNvSpPr>
          <p:nvPr>
            <p:ph type="title"/>
          </p:nvPr>
        </p:nvSpPr>
        <p:spPr>
          <a:xfrm>
            <a:off x="762000" y="1523999"/>
            <a:ext cx="10668000" cy="1985963"/>
          </a:xfrm>
        </p:spPr>
        <p:txBody>
          <a:bodyPr vert="horz" lIns="91440" tIns="45720" rIns="91440" bIns="45720" rtlCol="0" anchor="b" anchorCtr="0">
            <a:normAutofit/>
          </a:bodyPr>
          <a:lstStyle/>
          <a:p>
            <a:pPr algn="ctr"/>
            <a:r>
              <a:rPr lang="en-US" sz="6800">
                <a:solidFill>
                  <a:srgbClr val="FFFFFF"/>
                </a:solidFill>
              </a:rPr>
              <a:t>Introduce Post-Reflection </a:t>
            </a:r>
          </a:p>
        </p:txBody>
      </p:sp>
      <p:graphicFrame>
        <p:nvGraphicFramePr>
          <p:cNvPr id="13" name="Content Placeholder 2">
            <a:extLst>
              <a:ext uri="{FF2B5EF4-FFF2-40B4-BE49-F238E27FC236}">
                <a16:creationId xmlns:a16="http://schemas.microsoft.com/office/drawing/2014/main" id="{F9DEBC03-9897-52AA-79D6-EE7696D2BD27}"/>
              </a:ext>
            </a:extLst>
          </p:cNvPr>
          <p:cNvGraphicFramePr>
            <a:graphicFrameLocks noGrp="1"/>
          </p:cNvGraphicFramePr>
          <p:nvPr>
            <p:ph idx="1"/>
          </p:nvPr>
        </p:nvGraphicFramePr>
        <p:xfrm>
          <a:off x="762000" y="3809999"/>
          <a:ext cx="10668000" cy="198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2AE412B-AE11-D1C7-6F67-B13857F4714A}"/>
              </a:ext>
            </a:extLst>
          </p:cNvPr>
          <p:cNvSpPr txBox="1"/>
          <p:nvPr/>
        </p:nvSpPr>
        <p:spPr>
          <a:xfrm>
            <a:off x="5126182" y="904877"/>
            <a:ext cx="6343211" cy="923330"/>
          </a:xfrm>
          <a:prstGeom prst="rect">
            <a:avLst/>
          </a:prstGeom>
          <a:noFill/>
        </p:spPr>
        <p:txBody>
          <a:bodyPr wrap="none" rtlCol="0">
            <a:spAutoFit/>
          </a:bodyPr>
          <a:lstStyle/>
          <a:p>
            <a:r>
              <a:rPr lang="en-US" sz="5400" dirty="0"/>
              <a:t>After Peer Review</a:t>
            </a:r>
          </a:p>
        </p:txBody>
      </p:sp>
    </p:spTree>
    <p:extLst>
      <p:ext uri="{BB962C8B-B14F-4D97-AF65-F5344CB8AC3E}">
        <p14:creationId xmlns:p14="http://schemas.microsoft.com/office/powerpoint/2010/main" val="35967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DB02BD-FF61-4042-BC21-4EFF543EC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A3C9A8-E25D-2ED2-554D-B850EDBAFB29}"/>
              </a:ext>
            </a:extLst>
          </p:cNvPr>
          <p:cNvSpPr>
            <a:spLocks noGrp="1"/>
          </p:cNvSpPr>
          <p:nvPr>
            <p:ph type="title"/>
          </p:nvPr>
        </p:nvSpPr>
        <p:spPr>
          <a:xfrm>
            <a:off x="762001" y="1524001"/>
            <a:ext cx="3047999" cy="3810000"/>
          </a:xfrm>
        </p:spPr>
        <p:txBody>
          <a:bodyPr anchor="b">
            <a:normAutofit/>
          </a:bodyPr>
          <a:lstStyle/>
          <a:p>
            <a:r>
              <a:rPr lang="en-US" sz="3700"/>
              <a:t>Guiding Questions for Students to Reflect on the peer review session and their work </a:t>
            </a:r>
          </a:p>
        </p:txBody>
      </p:sp>
      <p:sp>
        <p:nvSpPr>
          <p:cNvPr id="11" name="Freeform: Shape 10">
            <a:extLst>
              <a:ext uri="{FF2B5EF4-FFF2-40B4-BE49-F238E27FC236}">
                <a16:creationId xmlns:a16="http://schemas.microsoft.com/office/drawing/2014/main" id="{5811A85E-38EA-465A-84F9-6230CF743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8285"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2">
            <a:extLst>
              <a:ext uri="{FF2B5EF4-FFF2-40B4-BE49-F238E27FC236}">
                <a16:creationId xmlns:a16="http://schemas.microsoft.com/office/drawing/2014/main" id="{866290A3-7E80-441D-AA1E-5263326B1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8285"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C78D64EF-12B7-67CE-00AB-75582110CB18}"/>
              </a:ext>
            </a:extLst>
          </p:cNvPr>
          <p:cNvGraphicFramePr>
            <a:graphicFrameLocks noGrp="1"/>
          </p:cNvGraphicFramePr>
          <p:nvPr>
            <p:ph idx="1"/>
            <p:extLst>
              <p:ext uri="{D42A27DB-BD31-4B8C-83A1-F6EECF244321}">
                <p14:modId xmlns:p14="http://schemas.microsoft.com/office/powerpoint/2010/main" val="4073027399"/>
              </p:ext>
            </p:extLst>
          </p:nvPr>
        </p:nvGraphicFramePr>
        <p:xfrm>
          <a:off x="5334000" y="766719"/>
          <a:ext cx="6096000" cy="532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2185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A5C08-03C3-6669-BFC4-7211940EEC9E}"/>
              </a:ext>
            </a:extLst>
          </p:cNvPr>
          <p:cNvSpPr>
            <a:spLocks noGrp="1"/>
          </p:cNvSpPr>
          <p:nvPr>
            <p:ph type="title"/>
          </p:nvPr>
        </p:nvSpPr>
        <p:spPr>
          <a:xfrm>
            <a:off x="762000" y="4351322"/>
            <a:ext cx="3952875" cy="1647696"/>
          </a:xfrm>
        </p:spPr>
        <p:txBody>
          <a:bodyPr vert="horz" lIns="91440" tIns="45720" rIns="91440" bIns="45720" rtlCol="0" anchor="t" anchorCtr="0">
            <a:normAutofit/>
          </a:bodyPr>
          <a:lstStyle/>
          <a:p>
            <a:r>
              <a:rPr lang="en-US" sz="3400" kern="1200" dirty="0">
                <a:solidFill>
                  <a:schemeClr val="tx1"/>
                </a:solidFill>
                <a:latin typeface="+mj-lt"/>
                <a:ea typeface="+mj-ea"/>
                <a:cs typeface="+mj-cs"/>
              </a:rPr>
              <a:t>Refining Peer Review Sessions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-Main Takeaways-</a:t>
            </a:r>
          </a:p>
        </p:txBody>
      </p:sp>
      <p:pic>
        <p:nvPicPr>
          <p:cNvPr id="5" name="Picture 4" descr="A construction project on top roof and crane background">
            <a:extLst>
              <a:ext uri="{FF2B5EF4-FFF2-40B4-BE49-F238E27FC236}">
                <a16:creationId xmlns:a16="http://schemas.microsoft.com/office/drawing/2014/main" id="{642BE551-0971-3801-B80C-2DAADB9CF544}"/>
              </a:ext>
            </a:extLst>
          </p:cNvPr>
          <p:cNvPicPr>
            <a:picLocks noChangeAspect="1"/>
          </p:cNvPicPr>
          <p:nvPr/>
        </p:nvPicPr>
        <p:blipFill>
          <a:blip r:embed="rId2"/>
          <a:srcRect t="12398" r="1" b="40649"/>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8" name="Freeform: Shape 17">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BF25A05-67E9-BEF5-FA95-8ADAD83C4CE9}"/>
              </a:ext>
            </a:extLst>
          </p:cNvPr>
          <p:cNvSpPr txBox="1"/>
          <p:nvPr/>
        </p:nvSpPr>
        <p:spPr>
          <a:xfrm>
            <a:off x="5334000" y="3820942"/>
            <a:ext cx="6594764" cy="25798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i="0" u="sng" strike="noStrike" dirty="0">
                <a:effectLst/>
              </a:rPr>
              <a:t>Invite</a:t>
            </a:r>
            <a:r>
              <a:rPr lang="en-US" b="1" i="0" u="none" strike="noStrike" dirty="0">
                <a:effectLst/>
              </a:rPr>
              <a:t> </a:t>
            </a:r>
            <a:r>
              <a:rPr lang="en-US" b="0" i="0" u="none" strike="noStrike" dirty="0">
                <a:effectLst/>
              </a:rPr>
              <a:t>pre-reflection and post-reflection activities</a:t>
            </a:r>
            <a:r>
              <a:rPr lang="en-US" b="1" i="0" u="none" strike="noStrike" dirty="0">
                <a:effectLst/>
              </a:rPr>
              <a:t> </a:t>
            </a:r>
            <a:r>
              <a:rPr lang="en-US" b="0" i="0" u="none" strike="noStrike" dirty="0">
                <a:effectLst/>
              </a:rPr>
              <a:t>before and after peer review. </a:t>
            </a:r>
          </a:p>
          <a:p>
            <a:pPr indent="-228600">
              <a:lnSpc>
                <a:spcPct val="90000"/>
              </a:lnSpc>
              <a:spcAft>
                <a:spcPts val="600"/>
              </a:spcAft>
              <a:buFont typeface="Arial" panose="020B0604020202020204" pitchFamily="34" charset="0"/>
              <a:buChar char="•"/>
            </a:pPr>
            <a:r>
              <a:rPr lang="en-US" b="1" i="0" u="sng" strike="noStrike" dirty="0">
                <a:effectLst/>
              </a:rPr>
              <a:t>Offer</a:t>
            </a:r>
            <a:r>
              <a:rPr lang="en-US" b="0" i="0" u="none" strike="noStrike" dirty="0">
                <a:effectLst/>
              </a:rPr>
              <a:t> opportunities for students to consider how their work aligns with the goals and objectives of the assignment and in relation to a larger context outside the academic classroom. </a:t>
            </a:r>
          </a:p>
          <a:p>
            <a:pPr indent="-228600">
              <a:lnSpc>
                <a:spcPct val="90000"/>
              </a:lnSpc>
              <a:spcAft>
                <a:spcPts val="600"/>
              </a:spcAft>
              <a:buFont typeface="Arial" panose="020B0604020202020204" pitchFamily="34" charset="0"/>
              <a:buChar char="•"/>
            </a:pPr>
            <a:r>
              <a:rPr lang="en-US" b="1" i="0" u="sng" strike="noStrike" dirty="0">
                <a:effectLst/>
              </a:rPr>
              <a:t>Encourage</a:t>
            </a:r>
            <a:r>
              <a:rPr lang="en-US" b="0" i="0" u="none" strike="noStrike" dirty="0">
                <a:effectLst/>
              </a:rPr>
              <a:t> students to be honest and thoughtful about their purpose and intentions and learn to advocate for the choices they’ve made. </a:t>
            </a:r>
          </a:p>
          <a:p>
            <a:pPr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286693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0479F5-59EA-43F3-BAFC-2606376EB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7FA9A-45C2-25B2-4E65-24599E7B1F2C}"/>
              </a:ext>
            </a:extLst>
          </p:cNvPr>
          <p:cNvSpPr>
            <a:spLocks noGrp="1"/>
          </p:cNvSpPr>
          <p:nvPr>
            <p:ph type="title"/>
          </p:nvPr>
        </p:nvSpPr>
        <p:spPr>
          <a:xfrm>
            <a:off x="381000" y="761999"/>
            <a:ext cx="3810000" cy="1431459"/>
          </a:xfrm>
        </p:spPr>
        <p:txBody>
          <a:bodyPr>
            <a:normAutofit/>
          </a:bodyPr>
          <a:lstStyle/>
          <a:p>
            <a:r>
              <a:rPr lang="en-US" dirty="0"/>
              <a:t>References and Resources </a:t>
            </a:r>
          </a:p>
        </p:txBody>
      </p:sp>
      <p:graphicFrame>
        <p:nvGraphicFramePr>
          <p:cNvPr id="5" name="Content Placeholder 2">
            <a:extLst>
              <a:ext uri="{FF2B5EF4-FFF2-40B4-BE49-F238E27FC236}">
                <a16:creationId xmlns:a16="http://schemas.microsoft.com/office/drawing/2014/main" id="{454069B4-8FAF-C269-A394-B1972DE9F41F}"/>
              </a:ext>
            </a:extLst>
          </p:cNvPr>
          <p:cNvGraphicFramePr>
            <a:graphicFrameLocks noGrp="1"/>
          </p:cNvGraphicFramePr>
          <p:nvPr>
            <p:ph idx="1"/>
            <p:extLst>
              <p:ext uri="{D42A27DB-BD31-4B8C-83A1-F6EECF244321}">
                <p14:modId xmlns:p14="http://schemas.microsoft.com/office/powerpoint/2010/main" val="1062022829"/>
              </p:ext>
            </p:extLst>
          </p:nvPr>
        </p:nvGraphicFramePr>
        <p:xfrm>
          <a:off x="4572000" y="761999"/>
          <a:ext cx="6858000" cy="5343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6129721"/>
      </p:ext>
    </p:extLst>
  </p:cSld>
  <p:clrMapOvr>
    <a:masterClrMapping/>
  </p:clrMapOvr>
</p:sld>
</file>

<file path=ppt/theme/theme1.xml><?xml version="1.0" encoding="utf-8"?>
<a:theme xmlns:a="http://schemas.openxmlformats.org/drawingml/2006/main" name="TornVTI">
  <a:themeElements>
    <a:clrScheme name="AnalogousFromLightSeed_2SEEDS">
      <a:dk1>
        <a:srgbClr val="000000"/>
      </a:dk1>
      <a:lt1>
        <a:srgbClr val="FFFFFF"/>
      </a:lt1>
      <a:dk2>
        <a:srgbClr val="413424"/>
      </a:dk2>
      <a:lt2>
        <a:srgbClr val="E8E8E2"/>
      </a:lt2>
      <a:accent1>
        <a:srgbClr val="6F6FCA"/>
      </a:accent1>
      <a:accent2>
        <a:srgbClr val="87A6D3"/>
      </a:accent2>
      <a:accent3>
        <a:srgbClr val="A889D4"/>
      </a:accent3>
      <a:accent4>
        <a:srgbClr val="CA836F"/>
      </a:accent4>
      <a:accent5>
        <a:srgbClr val="BFA067"/>
      </a:accent5>
      <a:accent6>
        <a:srgbClr val="A5A95D"/>
      </a:accent6>
      <a:hlink>
        <a:srgbClr val="858551"/>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20183</TotalTime>
  <Words>652</Words>
  <Application>Microsoft Macintosh PowerPoint</Application>
  <PresentationFormat>Widescreen</PresentationFormat>
  <Paragraphs>52</Paragraphs>
  <Slides>10</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Arial</vt:lpstr>
      <vt:lpstr>Verdana Pro</vt:lpstr>
      <vt:lpstr>Verdana Pro Cond SemiBold</vt:lpstr>
      <vt:lpstr>TornVTI</vt:lpstr>
      <vt:lpstr>Refining Peer Review Sessions to Enhance Student Engagement </vt:lpstr>
      <vt:lpstr>Peer Review as a Process</vt:lpstr>
      <vt:lpstr>Preparing for Peer Review </vt:lpstr>
      <vt:lpstr>Introduce Pre-Reflection</vt:lpstr>
      <vt:lpstr>During Peer Review </vt:lpstr>
      <vt:lpstr>Introduce Post-Reflection </vt:lpstr>
      <vt:lpstr>Guiding Questions for Students to Reflect on the peer review session and their work </vt:lpstr>
      <vt:lpstr>Refining Peer Review Sessions  -Main Takeaways-</vt:lpstr>
      <vt:lpstr>References and Resources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Elizabeth Smith Carter</dc:creator>
  <cp:lastModifiedBy>Sarah Elizabeth Smith Carter</cp:lastModifiedBy>
  <cp:revision>22</cp:revision>
  <dcterms:created xsi:type="dcterms:W3CDTF">2024-10-11T15:28:17Z</dcterms:created>
  <dcterms:modified xsi:type="dcterms:W3CDTF">2024-10-25T15:52:08Z</dcterms:modified>
</cp:coreProperties>
</file>